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22"/>
  </p:notesMasterIdLst>
  <p:sldIdLst>
    <p:sldId id="256" r:id="rId2"/>
    <p:sldId id="457" r:id="rId3"/>
    <p:sldId id="462" r:id="rId4"/>
    <p:sldId id="464" r:id="rId5"/>
    <p:sldId id="465" r:id="rId6"/>
    <p:sldId id="469" r:id="rId7"/>
    <p:sldId id="470" r:id="rId8"/>
    <p:sldId id="467" r:id="rId9"/>
    <p:sldId id="472" r:id="rId10"/>
    <p:sldId id="474" r:id="rId11"/>
    <p:sldId id="479" r:id="rId12"/>
    <p:sldId id="480" r:id="rId13"/>
    <p:sldId id="481" r:id="rId14"/>
    <p:sldId id="482" r:id="rId15"/>
    <p:sldId id="483" r:id="rId16"/>
    <p:sldId id="484" r:id="rId17"/>
    <p:sldId id="486" r:id="rId18"/>
    <p:sldId id="487" r:id="rId19"/>
    <p:sldId id="488" r:id="rId20"/>
    <p:sldId id="47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11" autoAdjust="0"/>
    <p:restoredTop sz="67162" autoAdjust="0"/>
  </p:normalViewPr>
  <p:slideViewPr>
    <p:cSldViewPr snapToGrid="0">
      <p:cViewPr varScale="1">
        <p:scale>
          <a:sx n="53" d="100"/>
          <a:sy n="53" d="100"/>
        </p:scale>
        <p:origin x="1824"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2EA999-83BF-4879-8934-97A6214B03DD}" type="doc">
      <dgm:prSet loTypeId="urn:microsoft.com/office/officeart/2008/layout/IncreasingCircleProcess" loCatId="list" qsTypeId="urn:microsoft.com/office/officeart/2005/8/quickstyle/simple1" qsCatId="simple" csTypeId="urn:microsoft.com/office/officeart/2005/8/colors/accent1_2" csCatId="accent1" phldr="1"/>
      <dgm:spPr/>
      <dgm:t>
        <a:bodyPr/>
        <a:lstStyle/>
        <a:p>
          <a:endParaRPr lang="en-PH"/>
        </a:p>
      </dgm:t>
    </dgm:pt>
    <dgm:pt modelId="{4C3CD77C-49C3-410E-A7F8-1CB33F5E9354}">
      <dgm:prSet phldrT="[Text]" custT="1"/>
      <dgm:spPr/>
      <dgm:t>
        <a:bodyPr/>
        <a:lstStyle/>
        <a:p>
          <a:r>
            <a:rPr lang="en-PH" sz="1050" b="1" dirty="0">
              <a:latin typeface="Century Schoolbook" panose="02040604050505020304" pitchFamily="18" charset="0"/>
            </a:rPr>
            <a:t>Exposure</a:t>
          </a:r>
        </a:p>
      </dgm:t>
    </dgm:pt>
    <dgm:pt modelId="{BBB9B030-FB4A-4551-91A3-EB9F854E7110}" type="parTrans" cxnId="{C6A37DB0-1D26-41E5-B04E-FB1B0309B9C1}">
      <dgm:prSet/>
      <dgm:spPr/>
      <dgm:t>
        <a:bodyPr/>
        <a:lstStyle/>
        <a:p>
          <a:endParaRPr lang="en-PH" sz="1050">
            <a:latin typeface="Century Schoolbook" panose="02040604050505020304" pitchFamily="18" charset="0"/>
          </a:endParaRPr>
        </a:p>
      </dgm:t>
    </dgm:pt>
    <dgm:pt modelId="{6DD82672-0CFB-4427-820D-58399E9C3819}" type="sibTrans" cxnId="{C6A37DB0-1D26-41E5-B04E-FB1B0309B9C1}">
      <dgm:prSet/>
      <dgm:spPr/>
      <dgm:t>
        <a:bodyPr/>
        <a:lstStyle/>
        <a:p>
          <a:endParaRPr lang="en-PH" sz="1050">
            <a:latin typeface="Century Schoolbook" panose="02040604050505020304" pitchFamily="18" charset="0"/>
          </a:endParaRPr>
        </a:p>
      </dgm:t>
    </dgm:pt>
    <dgm:pt modelId="{FAD2DFEC-885E-4819-A0B7-98D374EC7024}">
      <dgm:prSet phldrT="[Text]" custT="1"/>
      <dgm:spPr/>
      <dgm:t>
        <a:bodyPr/>
        <a:lstStyle/>
        <a:p>
          <a:r>
            <a:rPr lang="en-PH" sz="1050" b="0" i="0" u="none" dirty="0">
              <a:latin typeface="Century Schoolbook" panose="02040604050505020304" pitchFamily="18" charset="0"/>
            </a:rPr>
            <a:t>Amount of </a:t>
          </a:r>
          <a:r>
            <a:rPr lang="en-PH" sz="1050" b="0" i="0" u="none" dirty="0" err="1">
              <a:latin typeface="Century Schoolbook" panose="02040604050505020304" pitchFamily="18" charset="0"/>
            </a:rPr>
            <a:t>Builtup</a:t>
          </a:r>
          <a:endParaRPr lang="en-PH" sz="1050" dirty="0">
            <a:latin typeface="Century Schoolbook" panose="02040604050505020304" pitchFamily="18" charset="0"/>
          </a:endParaRPr>
        </a:p>
      </dgm:t>
    </dgm:pt>
    <dgm:pt modelId="{B29F4F13-21BF-409A-8364-1EEE5E923D3E}" type="parTrans" cxnId="{08D6CCA8-4B67-479A-A2DC-80ADE42C3B46}">
      <dgm:prSet/>
      <dgm:spPr/>
      <dgm:t>
        <a:bodyPr/>
        <a:lstStyle/>
        <a:p>
          <a:endParaRPr lang="en-PH" sz="1050">
            <a:latin typeface="Century Schoolbook" panose="02040604050505020304" pitchFamily="18" charset="0"/>
          </a:endParaRPr>
        </a:p>
      </dgm:t>
    </dgm:pt>
    <dgm:pt modelId="{2709B644-B0DA-476D-8E8B-35C4148B0933}" type="sibTrans" cxnId="{08D6CCA8-4B67-479A-A2DC-80ADE42C3B46}">
      <dgm:prSet/>
      <dgm:spPr/>
      <dgm:t>
        <a:bodyPr/>
        <a:lstStyle/>
        <a:p>
          <a:endParaRPr lang="en-PH" sz="1050">
            <a:latin typeface="Century Schoolbook" panose="02040604050505020304" pitchFamily="18" charset="0"/>
          </a:endParaRPr>
        </a:p>
      </dgm:t>
    </dgm:pt>
    <dgm:pt modelId="{AC5937ED-A34E-4BA8-8C16-6E4DDEE8BE7D}">
      <dgm:prSet phldrT="[Text]" custT="1"/>
      <dgm:spPr/>
      <dgm:t>
        <a:bodyPr/>
        <a:lstStyle/>
        <a:p>
          <a:r>
            <a:rPr lang="en-PH" sz="1050" b="1" dirty="0">
              <a:latin typeface="Century Schoolbook" panose="02040604050505020304" pitchFamily="18" charset="0"/>
            </a:rPr>
            <a:t>Sensitivity</a:t>
          </a:r>
        </a:p>
      </dgm:t>
    </dgm:pt>
    <dgm:pt modelId="{8C56FA37-AA4D-483C-9278-3317BA2D96FC}" type="parTrans" cxnId="{FB1465A1-FACE-410E-9E6F-35072C5E7245}">
      <dgm:prSet/>
      <dgm:spPr/>
      <dgm:t>
        <a:bodyPr/>
        <a:lstStyle/>
        <a:p>
          <a:endParaRPr lang="en-PH" sz="1050">
            <a:latin typeface="Century Schoolbook" panose="02040604050505020304" pitchFamily="18" charset="0"/>
          </a:endParaRPr>
        </a:p>
      </dgm:t>
    </dgm:pt>
    <dgm:pt modelId="{D9CA3D40-67DA-4186-9D52-8CB6945D134E}" type="sibTrans" cxnId="{FB1465A1-FACE-410E-9E6F-35072C5E7245}">
      <dgm:prSet/>
      <dgm:spPr/>
      <dgm:t>
        <a:bodyPr/>
        <a:lstStyle/>
        <a:p>
          <a:endParaRPr lang="en-PH" sz="1050">
            <a:latin typeface="Century Schoolbook" panose="02040604050505020304" pitchFamily="18" charset="0"/>
          </a:endParaRPr>
        </a:p>
      </dgm:t>
    </dgm:pt>
    <dgm:pt modelId="{B2A8CF1C-0BAA-4F08-9055-609652CC4039}">
      <dgm:prSet phldrT="[Text]" custT="1"/>
      <dgm:spPr/>
      <dgm:t>
        <a:bodyPr/>
        <a:lstStyle/>
        <a:p>
          <a:r>
            <a:rPr lang="en-PH" sz="1050" b="0" i="0" u="none" dirty="0">
              <a:latin typeface="Century Schoolbook" panose="02040604050505020304" pitchFamily="18" charset="0"/>
            </a:rPr>
            <a:t>Coastal Landform &amp; Rock Type</a:t>
          </a:r>
          <a:endParaRPr lang="en-PH" sz="1050" dirty="0">
            <a:latin typeface="Century Schoolbook" panose="02040604050505020304" pitchFamily="18" charset="0"/>
          </a:endParaRPr>
        </a:p>
      </dgm:t>
    </dgm:pt>
    <dgm:pt modelId="{9914F890-9979-4C66-ABAA-361AEB44A4BB}" type="parTrans" cxnId="{9A467EB8-2CBE-465E-B8E8-F9B5A8473386}">
      <dgm:prSet/>
      <dgm:spPr/>
      <dgm:t>
        <a:bodyPr/>
        <a:lstStyle/>
        <a:p>
          <a:endParaRPr lang="en-PH" sz="1050">
            <a:latin typeface="Century Schoolbook" panose="02040604050505020304" pitchFamily="18" charset="0"/>
          </a:endParaRPr>
        </a:p>
      </dgm:t>
    </dgm:pt>
    <dgm:pt modelId="{7350F13C-7D73-434D-A18C-7CD668C513E9}" type="sibTrans" cxnId="{9A467EB8-2CBE-465E-B8E8-F9B5A8473386}">
      <dgm:prSet/>
      <dgm:spPr/>
      <dgm:t>
        <a:bodyPr/>
        <a:lstStyle/>
        <a:p>
          <a:endParaRPr lang="en-PH" sz="1050">
            <a:latin typeface="Century Schoolbook" panose="02040604050505020304" pitchFamily="18" charset="0"/>
          </a:endParaRPr>
        </a:p>
      </dgm:t>
    </dgm:pt>
    <dgm:pt modelId="{547E387F-7771-4217-B120-9D058DB6CD13}">
      <dgm:prSet phldrT="[Text]" custT="1"/>
      <dgm:spPr/>
      <dgm:t>
        <a:bodyPr/>
        <a:lstStyle/>
        <a:p>
          <a:r>
            <a:rPr lang="en-PH" sz="1050" b="1" dirty="0">
              <a:latin typeface="Century Schoolbook" panose="02040604050505020304" pitchFamily="18" charset="0"/>
            </a:rPr>
            <a:t>Adaptive Capacity</a:t>
          </a:r>
        </a:p>
      </dgm:t>
    </dgm:pt>
    <dgm:pt modelId="{981ED4BB-5B62-4710-80D8-1EB876AC16A4}" type="parTrans" cxnId="{3267C6EE-A815-4334-8E5A-3AF3AF4E2E98}">
      <dgm:prSet/>
      <dgm:spPr/>
      <dgm:t>
        <a:bodyPr/>
        <a:lstStyle/>
        <a:p>
          <a:endParaRPr lang="en-PH" sz="1050">
            <a:latin typeface="Century Schoolbook" panose="02040604050505020304" pitchFamily="18" charset="0"/>
          </a:endParaRPr>
        </a:p>
      </dgm:t>
    </dgm:pt>
    <dgm:pt modelId="{917445FC-CA6C-426A-8AAE-2238635A4EDB}" type="sibTrans" cxnId="{3267C6EE-A815-4334-8E5A-3AF3AF4E2E98}">
      <dgm:prSet/>
      <dgm:spPr/>
      <dgm:t>
        <a:bodyPr/>
        <a:lstStyle/>
        <a:p>
          <a:endParaRPr lang="en-PH" sz="1050">
            <a:latin typeface="Century Schoolbook" panose="02040604050505020304" pitchFamily="18" charset="0"/>
          </a:endParaRPr>
        </a:p>
      </dgm:t>
    </dgm:pt>
    <dgm:pt modelId="{31227F07-0AA0-4AEA-8848-E13E06113CB1}">
      <dgm:prSet phldrT="[Text]" custT="1"/>
      <dgm:spPr/>
      <dgm:t>
        <a:bodyPr/>
        <a:lstStyle/>
        <a:p>
          <a:r>
            <a:rPr lang="en-PH" sz="1050" b="0" i="0" u="none" dirty="0">
              <a:latin typeface="Century Schoolbook" panose="02040604050505020304" pitchFamily="18" charset="0"/>
            </a:rPr>
            <a:t>Chlorophyll-a</a:t>
          </a:r>
          <a:endParaRPr lang="en-PH" sz="1050" dirty="0">
            <a:latin typeface="Century Schoolbook" panose="02040604050505020304" pitchFamily="18" charset="0"/>
          </a:endParaRPr>
        </a:p>
      </dgm:t>
    </dgm:pt>
    <dgm:pt modelId="{5C882A01-45D8-4CD9-AD2B-F02DE3D0FBA6}" type="parTrans" cxnId="{23968B1E-883D-4939-8A8E-D48F1B6BFA4B}">
      <dgm:prSet/>
      <dgm:spPr/>
      <dgm:t>
        <a:bodyPr/>
        <a:lstStyle/>
        <a:p>
          <a:endParaRPr lang="en-PH" sz="1050">
            <a:latin typeface="Century Schoolbook" panose="02040604050505020304" pitchFamily="18" charset="0"/>
          </a:endParaRPr>
        </a:p>
      </dgm:t>
    </dgm:pt>
    <dgm:pt modelId="{9356D13C-3368-403B-B832-EC5CD0C8E3E8}" type="sibTrans" cxnId="{23968B1E-883D-4939-8A8E-D48F1B6BFA4B}">
      <dgm:prSet/>
      <dgm:spPr/>
      <dgm:t>
        <a:bodyPr/>
        <a:lstStyle/>
        <a:p>
          <a:endParaRPr lang="en-PH" sz="1050">
            <a:latin typeface="Century Schoolbook" panose="02040604050505020304" pitchFamily="18" charset="0"/>
          </a:endParaRPr>
        </a:p>
      </dgm:t>
    </dgm:pt>
    <dgm:pt modelId="{9D83CB5F-ED87-443D-9952-0BAAD981F25B}">
      <dgm:prSet custT="1"/>
      <dgm:spPr/>
      <dgm:t>
        <a:bodyPr/>
        <a:lstStyle/>
        <a:p>
          <a:r>
            <a:rPr lang="en-PH" sz="1050" b="0" i="0" u="none" dirty="0">
              <a:latin typeface="Century Schoolbook" panose="02040604050505020304" pitchFamily="18" charset="0"/>
            </a:rPr>
            <a:t>Mangrove Loss</a:t>
          </a:r>
          <a:endParaRPr lang="en-PH" sz="1050" dirty="0">
            <a:latin typeface="Century Schoolbook" panose="02040604050505020304" pitchFamily="18" charset="0"/>
          </a:endParaRPr>
        </a:p>
      </dgm:t>
    </dgm:pt>
    <dgm:pt modelId="{1F1D2C07-72CA-48C7-A512-A0FFFDC449CF}" type="parTrans" cxnId="{8A06193F-A1D3-4406-883C-7262BEA0C6B7}">
      <dgm:prSet/>
      <dgm:spPr/>
      <dgm:t>
        <a:bodyPr/>
        <a:lstStyle/>
        <a:p>
          <a:endParaRPr lang="en-PH" sz="1050">
            <a:latin typeface="Century Schoolbook" panose="02040604050505020304" pitchFamily="18" charset="0"/>
          </a:endParaRPr>
        </a:p>
      </dgm:t>
    </dgm:pt>
    <dgm:pt modelId="{849B0CAE-FC8B-4DB8-953B-16FF8B07669C}" type="sibTrans" cxnId="{8A06193F-A1D3-4406-883C-7262BEA0C6B7}">
      <dgm:prSet/>
      <dgm:spPr/>
      <dgm:t>
        <a:bodyPr/>
        <a:lstStyle/>
        <a:p>
          <a:endParaRPr lang="en-PH" sz="1050">
            <a:latin typeface="Century Schoolbook" panose="02040604050505020304" pitchFamily="18" charset="0"/>
          </a:endParaRPr>
        </a:p>
      </dgm:t>
    </dgm:pt>
    <dgm:pt modelId="{946F5D3E-8403-4736-B17C-7E30227FF70A}">
      <dgm:prSet custT="1"/>
      <dgm:spPr/>
      <dgm:t>
        <a:bodyPr/>
        <a:lstStyle/>
        <a:p>
          <a:r>
            <a:rPr lang="en-US" sz="1050" b="0" i="0" u="none" dirty="0">
              <a:latin typeface="Century Schoolbook" panose="02040604050505020304" pitchFamily="18" charset="0"/>
            </a:rPr>
            <a:t>Rate of </a:t>
          </a:r>
          <a:r>
            <a:rPr lang="en-US" sz="1050" b="0" i="0" u="none" dirty="0" err="1">
              <a:latin typeface="Century Schoolbook" panose="02040604050505020304" pitchFamily="18" charset="0"/>
            </a:rPr>
            <a:t>Rlelative</a:t>
          </a:r>
          <a:r>
            <a:rPr lang="en-US" sz="1050" b="0" i="0" u="none" dirty="0">
              <a:latin typeface="Century Schoolbook" panose="02040604050505020304" pitchFamily="18" charset="0"/>
            </a:rPr>
            <a:t> Sea Level Change</a:t>
          </a:r>
          <a:endParaRPr lang="en-PH" sz="1050" dirty="0">
            <a:latin typeface="Century Schoolbook" panose="02040604050505020304" pitchFamily="18" charset="0"/>
          </a:endParaRPr>
        </a:p>
      </dgm:t>
    </dgm:pt>
    <dgm:pt modelId="{4DEDBC60-AE77-40CD-9662-6B5CCFD681C9}" type="parTrans" cxnId="{0A273CDD-711F-43CC-91D9-2F930B32325C}">
      <dgm:prSet/>
      <dgm:spPr/>
      <dgm:t>
        <a:bodyPr/>
        <a:lstStyle/>
        <a:p>
          <a:endParaRPr lang="en-PH" sz="1050">
            <a:latin typeface="Century Schoolbook" panose="02040604050505020304" pitchFamily="18" charset="0"/>
          </a:endParaRPr>
        </a:p>
      </dgm:t>
    </dgm:pt>
    <dgm:pt modelId="{CCF83E3A-7BAB-4734-92C3-94A6A7846A86}" type="sibTrans" cxnId="{0A273CDD-711F-43CC-91D9-2F930B32325C}">
      <dgm:prSet/>
      <dgm:spPr/>
      <dgm:t>
        <a:bodyPr/>
        <a:lstStyle/>
        <a:p>
          <a:endParaRPr lang="en-PH" sz="1050">
            <a:latin typeface="Century Schoolbook" panose="02040604050505020304" pitchFamily="18" charset="0"/>
          </a:endParaRPr>
        </a:p>
      </dgm:t>
    </dgm:pt>
    <dgm:pt modelId="{CEFA0B52-20B8-4023-81A8-0AF563509C02}">
      <dgm:prSet custT="1"/>
      <dgm:spPr/>
      <dgm:t>
        <a:bodyPr/>
        <a:lstStyle/>
        <a:p>
          <a:r>
            <a:rPr lang="en-PH" sz="1050" b="0" i="0" u="none" dirty="0">
              <a:latin typeface="Century Schoolbook" panose="02040604050505020304" pitchFamily="18" charset="0"/>
            </a:rPr>
            <a:t>Mean Temperature</a:t>
          </a:r>
          <a:endParaRPr lang="en-PH" sz="1050" dirty="0">
            <a:latin typeface="Century Schoolbook" panose="02040604050505020304" pitchFamily="18" charset="0"/>
          </a:endParaRPr>
        </a:p>
      </dgm:t>
    </dgm:pt>
    <dgm:pt modelId="{83D293E3-40DB-4A69-85D4-B884C1CFBC44}" type="parTrans" cxnId="{BD641229-EF93-4E1F-8E4B-F26E111E0C09}">
      <dgm:prSet/>
      <dgm:spPr/>
      <dgm:t>
        <a:bodyPr/>
        <a:lstStyle/>
        <a:p>
          <a:endParaRPr lang="en-PH" sz="1050">
            <a:latin typeface="Century Schoolbook" panose="02040604050505020304" pitchFamily="18" charset="0"/>
          </a:endParaRPr>
        </a:p>
      </dgm:t>
    </dgm:pt>
    <dgm:pt modelId="{AEC83A5A-57FF-4164-8CE9-E94AA937E258}" type="sibTrans" cxnId="{BD641229-EF93-4E1F-8E4B-F26E111E0C09}">
      <dgm:prSet/>
      <dgm:spPr/>
      <dgm:t>
        <a:bodyPr/>
        <a:lstStyle/>
        <a:p>
          <a:endParaRPr lang="en-PH" sz="1050">
            <a:latin typeface="Century Schoolbook" panose="02040604050505020304" pitchFamily="18" charset="0"/>
          </a:endParaRPr>
        </a:p>
      </dgm:t>
    </dgm:pt>
    <dgm:pt modelId="{0F843882-4986-4C47-B8F4-B655CE82069D}">
      <dgm:prSet custT="1"/>
      <dgm:spPr/>
      <dgm:t>
        <a:bodyPr/>
        <a:lstStyle/>
        <a:p>
          <a:r>
            <a:rPr lang="en-PH" sz="1050" b="0" i="0" u="none" dirty="0" err="1">
              <a:latin typeface="Century Schoolbook" panose="02040604050505020304" pitchFamily="18" charset="0"/>
            </a:rPr>
            <a:t>Precepitation</a:t>
          </a:r>
          <a:endParaRPr lang="en-PH" sz="1050" b="0" i="0" u="none" dirty="0">
            <a:latin typeface="Century Schoolbook" panose="02040604050505020304" pitchFamily="18" charset="0"/>
          </a:endParaRPr>
        </a:p>
      </dgm:t>
    </dgm:pt>
    <dgm:pt modelId="{4CA62799-D663-4775-900A-C58FF0ECF8E2}" type="parTrans" cxnId="{C47F35ED-3E51-4F4C-B2B5-0339C0A103D6}">
      <dgm:prSet/>
      <dgm:spPr/>
      <dgm:t>
        <a:bodyPr/>
        <a:lstStyle/>
        <a:p>
          <a:endParaRPr lang="en-PH" sz="1050">
            <a:latin typeface="Century Schoolbook" panose="02040604050505020304" pitchFamily="18" charset="0"/>
          </a:endParaRPr>
        </a:p>
      </dgm:t>
    </dgm:pt>
    <dgm:pt modelId="{7141AD7D-20FA-4D84-8A92-4D4D23FB1D1E}" type="sibTrans" cxnId="{C47F35ED-3E51-4F4C-B2B5-0339C0A103D6}">
      <dgm:prSet/>
      <dgm:spPr/>
      <dgm:t>
        <a:bodyPr/>
        <a:lstStyle/>
        <a:p>
          <a:endParaRPr lang="en-PH" sz="1050">
            <a:latin typeface="Century Schoolbook" panose="02040604050505020304" pitchFamily="18" charset="0"/>
          </a:endParaRPr>
        </a:p>
      </dgm:t>
    </dgm:pt>
    <dgm:pt modelId="{A4368F70-7BC7-4284-81E1-531A2E080362}">
      <dgm:prSet custT="1"/>
      <dgm:spPr/>
      <dgm:t>
        <a:bodyPr/>
        <a:lstStyle/>
        <a:p>
          <a:r>
            <a:rPr lang="en-PH" sz="1050" b="0" i="0" u="none" dirty="0">
              <a:latin typeface="Century Schoolbook" panose="02040604050505020304" pitchFamily="18" charset="0"/>
            </a:rPr>
            <a:t>Population/</a:t>
          </a:r>
          <a:r>
            <a:rPr lang="en-PH" sz="1050" b="0" i="0" u="none" dirty="0" err="1">
              <a:latin typeface="Century Schoolbook" panose="02040604050505020304" pitchFamily="18" charset="0"/>
            </a:rPr>
            <a:t>Sqkm</a:t>
          </a:r>
          <a:endParaRPr lang="en-PH" sz="1050" dirty="0">
            <a:latin typeface="Century Schoolbook" panose="02040604050505020304" pitchFamily="18" charset="0"/>
          </a:endParaRPr>
        </a:p>
      </dgm:t>
    </dgm:pt>
    <dgm:pt modelId="{C633919F-CCA3-4B15-A9A4-8755F14A7C08}" type="parTrans" cxnId="{8BB666F3-8C8E-4202-B368-F6A2EEEE1386}">
      <dgm:prSet/>
      <dgm:spPr/>
      <dgm:t>
        <a:bodyPr/>
        <a:lstStyle/>
        <a:p>
          <a:endParaRPr lang="en-PH" sz="1050">
            <a:latin typeface="Century Schoolbook" panose="02040604050505020304" pitchFamily="18" charset="0"/>
          </a:endParaRPr>
        </a:p>
      </dgm:t>
    </dgm:pt>
    <dgm:pt modelId="{DDDB52D6-12A3-4D02-AEC2-2C37D523AE0D}" type="sibTrans" cxnId="{8BB666F3-8C8E-4202-B368-F6A2EEEE1386}">
      <dgm:prSet/>
      <dgm:spPr/>
      <dgm:t>
        <a:bodyPr/>
        <a:lstStyle/>
        <a:p>
          <a:endParaRPr lang="en-PH" sz="1050">
            <a:latin typeface="Century Schoolbook" panose="02040604050505020304" pitchFamily="18" charset="0"/>
          </a:endParaRPr>
        </a:p>
      </dgm:t>
    </dgm:pt>
    <dgm:pt modelId="{4285489B-A1C9-46A1-87FB-7DC918D3706A}">
      <dgm:prSet custT="1"/>
      <dgm:spPr/>
      <dgm:t>
        <a:bodyPr/>
        <a:lstStyle/>
        <a:p>
          <a:r>
            <a:rPr lang="en-PH" sz="1050" b="0" i="0" u="none" dirty="0">
              <a:latin typeface="Century Schoolbook" panose="02040604050505020304" pitchFamily="18" charset="0"/>
            </a:rPr>
            <a:t>Population Change</a:t>
          </a:r>
          <a:endParaRPr lang="en-PH" sz="1050" dirty="0">
            <a:latin typeface="Century Schoolbook" panose="02040604050505020304" pitchFamily="18" charset="0"/>
          </a:endParaRPr>
        </a:p>
      </dgm:t>
    </dgm:pt>
    <dgm:pt modelId="{0B5AF2ED-D847-44A0-941F-80C6E94C9A3D}" type="parTrans" cxnId="{EC7EA80B-2EA9-4BDE-9158-335408D5FF9D}">
      <dgm:prSet/>
      <dgm:spPr/>
      <dgm:t>
        <a:bodyPr/>
        <a:lstStyle/>
        <a:p>
          <a:endParaRPr lang="en-PH" sz="1050">
            <a:latin typeface="Century Schoolbook" panose="02040604050505020304" pitchFamily="18" charset="0"/>
          </a:endParaRPr>
        </a:p>
      </dgm:t>
    </dgm:pt>
    <dgm:pt modelId="{7C1BCEF2-DB51-4BD5-AFFD-347CAC2D50E0}" type="sibTrans" cxnId="{EC7EA80B-2EA9-4BDE-9158-335408D5FF9D}">
      <dgm:prSet/>
      <dgm:spPr/>
      <dgm:t>
        <a:bodyPr/>
        <a:lstStyle/>
        <a:p>
          <a:endParaRPr lang="en-PH" sz="1050">
            <a:latin typeface="Century Schoolbook" panose="02040604050505020304" pitchFamily="18" charset="0"/>
          </a:endParaRPr>
        </a:p>
      </dgm:t>
    </dgm:pt>
    <dgm:pt modelId="{1164FE7D-C182-434D-9963-FAA8EFD10498}">
      <dgm:prSet custT="1"/>
      <dgm:spPr/>
      <dgm:t>
        <a:bodyPr/>
        <a:lstStyle/>
        <a:p>
          <a:r>
            <a:rPr lang="en-PH" sz="1050" b="0" i="0" u="none" dirty="0">
              <a:latin typeface="Century Schoolbook" panose="02040604050505020304" pitchFamily="18" charset="0"/>
            </a:rPr>
            <a:t>Seasonal Beach Recovery</a:t>
          </a:r>
          <a:endParaRPr lang="en-PH" sz="1050" dirty="0">
            <a:latin typeface="Century Schoolbook" panose="02040604050505020304" pitchFamily="18" charset="0"/>
          </a:endParaRPr>
        </a:p>
      </dgm:t>
    </dgm:pt>
    <dgm:pt modelId="{E6578AB9-7EA0-49CB-A680-E985D9D10765}" type="parTrans" cxnId="{E6D44F26-89D8-4C9D-9624-65EA6C0B1BBF}">
      <dgm:prSet/>
      <dgm:spPr/>
      <dgm:t>
        <a:bodyPr/>
        <a:lstStyle/>
        <a:p>
          <a:endParaRPr lang="en-PH" sz="1050">
            <a:latin typeface="Century Schoolbook" panose="02040604050505020304" pitchFamily="18" charset="0"/>
          </a:endParaRPr>
        </a:p>
      </dgm:t>
    </dgm:pt>
    <dgm:pt modelId="{E7AD1DC1-8DBD-49AD-AB20-F9AAC7189BCC}" type="sibTrans" cxnId="{E6D44F26-89D8-4C9D-9624-65EA6C0B1BBF}">
      <dgm:prSet/>
      <dgm:spPr/>
      <dgm:t>
        <a:bodyPr/>
        <a:lstStyle/>
        <a:p>
          <a:endParaRPr lang="en-PH" sz="1050">
            <a:latin typeface="Century Schoolbook" panose="02040604050505020304" pitchFamily="18" charset="0"/>
          </a:endParaRPr>
        </a:p>
      </dgm:t>
    </dgm:pt>
    <dgm:pt modelId="{DA45C873-DAC7-42E0-A5F6-758DBA30ABBD}">
      <dgm:prSet custT="1"/>
      <dgm:spPr/>
      <dgm:t>
        <a:bodyPr/>
        <a:lstStyle/>
        <a:p>
          <a:r>
            <a:rPr lang="en-PH" sz="1050" b="0" i="0" u="none" dirty="0">
              <a:latin typeface="Century Schoolbook" panose="02040604050505020304" pitchFamily="18" charset="0"/>
            </a:rPr>
            <a:t>Slope from the Shoreline</a:t>
          </a:r>
          <a:endParaRPr lang="en-PH" sz="1050" dirty="0">
            <a:latin typeface="Century Schoolbook" panose="02040604050505020304" pitchFamily="18" charset="0"/>
          </a:endParaRPr>
        </a:p>
      </dgm:t>
    </dgm:pt>
    <dgm:pt modelId="{8834DEBC-77C3-4C21-8AAD-6D925B4EBAF9}" type="parTrans" cxnId="{EC861EDD-D9D3-4E09-BD58-B66C4656A8E7}">
      <dgm:prSet/>
      <dgm:spPr/>
      <dgm:t>
        <a:bodyPr/>
        <a:lstStyle/>
        <a:p>
          <a:endParaRPr lang="en-PH" sz="1050">
            <a:latin typeface="Century Schoolbook" panose="02040604050505020304" pitchFamily="18" charset="0"/>
          </a:endParaRPr>
        </a:p>
      </dgm:t>
    </dgm:pt>
    <dgm:pt modelId="{AC69964E-7C64-451C-99EF-D7121A7BDDA3}" type="sibTrans" cxnId="{EC861EDD-D9D3-4E09-BD58-B66C4656A8E7}">
      <dgm:prSet/>
      <dgm:spPr/>
      <dgm:t>
        <a:bodyPr/>
        <a:lstStyle/>
        <a:p>
          <a:endParaRPr lang="en-PH" sz="1050">
            <a:latin typeface="Century Schoolbook" panose="02040604050505020304" pitchFamily="18" charset="0"/>
          </a:endParaRPr>
        </a:p>
      </dgm:t>
    </dgm:pt>
    <dgm:pt modelId="{86284210-008F-4F2D-BD9F-041C423E5B61}">
      <dgm:prSet custT="1"/>
      <dgm:spPr/>
      <dgm:t>
        <a:bodyPr/>
        <a:lstStyle/>
        <a:p>
          <a:r>
            <a:rPr lang="en-PH" sz="1050" b="0" i="0" u="none" dirty="0">
              <a:latin typeface="Century Schoolbook" panose="02040604050505020304" pitchFamily="18" charset="0"/>
            </a:rPr>
            <a:t>Width of Reef Flat</a:t>
          </a:r>
          <a:endParaRPr lang="en-PH" sz="1050" dirty="0">
            <a:latin typeface="Century Schoolbook" panose="02040604050505020304" pitchFamily="18" charset="0"/>
          </a:endParaRPr>
        </a:p>
      </dgm:t>
    </dgm:pt>
    <dgm:pt modelId="{676703D6-917A-4DBF-8D6D-8C38D5E79282}" type="parTrans" cxnId="{BC1C9C74-E432-4583-94BE-DE07ED3BDA42}">
      <dgm:prSet/>
      <dgm:spPr/>
      <dgm:t>
        <a:bodyPr/>
        <a:lstStyle/>
        <a:p>
          <a:endParaRPr lang="en-PH" sz="1050">
            <a:latin typeface="Century Schoolbook" panose="02040604050505020304" pitchFamily="18" charset="0"/>
          </a:endParaRPr>
        </a:p>
      </dgm:t>
    </dgm:pt>
    <dgm:pt modelId="{3DF18927-29FA-459E-9D04-52C6FA026C30}" type="sibTrans" cxnId="{BC1C9C74-E432-4583-94BE-DE07ED3BDA42}">
      <dgm:prSet/>
      <dgm:spPr/>
      <dgm:t>
        <a:bodyPr/>
        <a:lstStyle/>
        <a:p>
          <a:endParaRPr lang="en-PH" sz="1050">
            <a:latin typeface="Century Schoolbook" panose="02040604050505020304" pitchFamily="18" charset="0"/>
          </a:endParaRPr>
        </a:p>
      </dgm:t>
    </dgm:pt>
    <dgm:pt modelId="{E3CBBA5A-2781-4228-808E-3D7C043C4EF3}">
      <dgm:prSet custT="1"/>
      <dgm:spPr/>
      <dgm:t>
        <a:bodyPr/>
        <a:lstStyle/>
        <a:p>
          <a:r>
            <a:rPr lang="en-PH" sz="1050" b="0" i="0" u="none" dirty="0">
              <a:latin typeface="Century Schoolbook" panose="02040604050505020304" pitchFamily="18" charset="0"/>
            </a:rPr>
            <a:t>Beach Vegetation</a:t>
          </a:r>
          <a:endParaRPr lang="en-PH" sz="1050" dirty="0">
            <a:latin typeface="Century Schoolbook" panose="02040604050505020304" pitchFamily="18" charset="0"/>
          </a:endParaRPr>
        </a:p>
      </dgm:t>
    </dgm:pt>
    <dgm:pt modelId="{720D5598-DF52-4187-A53D-14B2D10F23FE}" type="parTrans" cxnId="{178353BF-06F4-4FCE-AC65-EA74458D91C9}">
      <dgm:prSet/>
      <dgm:spPr/>
      <dgm:t>
        <a:bodyPr/>
        <a:lstStyle/>
        <a:p>
          <a:endParaRPr lang="en-PH" sz="1050">
            <a:latin typeface="Century Schoolbook" panose="02040604050505020304" pitchFamily="18" charset="0"/>
          </a:endParaRPr>
        </a:p>
      </dgm:t>
    </dgm:pt>
    <dgm:pt modelId="{2767F4C8-9D39-434B-81D1-D22BCDAC9878}" type="sibTrans" cxnId="{178353BF-06F4-4FCE-AC65-EA74458D91C9}">
      <dgm:prSet/>
      <dgm:spPr/>
      <dgm:t>
        <a:bodyPr/>
        <a:lstStyle/>
        <a:p>
          <a:endParaRPr lang="en-PH" sz="1050">
            <a:latin typeface="Century Schoolbook" panose="02040604050505020304" pitchFamily="18" charset="0"/>
          </a:endParaRPr>
        </a:p>
      </dgm:t>
    </dgm:pt>
    <dgm:pt modelId="{29BF0BD1-21BC-476C-BF76-98F558061D2B}">
      <dgm:prSet custT="1"/>
      <dgm:spPr/>
      <dgm:t>
        <a:bodyPr/>
        <a:lstStyle/>
        <a:p>
          <a:r>
            <a:rPr lang="en-PH" sz="1050" b="0" i="0" u="none" dirty="0">
              <a:latin typeface="Century Schoolbook" panose="02040604050505020304" pitchFamily="18" charset="0"/>
            </a:rPr>
            <a:t>Coastal Habitats Present</a:t>
          </a:r>
          <a:endParaRPr lang="en-PH" sz="1050" dirty="0">
            <a:latin typeface="Century Schoolbook" panose="02040604050505020304" pitchFamily="18" charset="0"/>
          </a:endParaRPr>
        </a:p>
      </dgm:t>
    </dgm:pt>
    <dgm:pt modelId="{614F7E8F-58DC-4083-AC98-8174129D1BE9}" type="parTrans" cxnId="{E0A7FD85-C94E-47B1-A4C4-06B2536120E9}">
      <dgm:prSet/>
      <dgm:spPr/>
      <dgm:t>
        <a:bodyPr/>
        <a:lstStyle/>
        <a:p>
          <a:endParaRPr lang="en-PH" sz="1050">
            <a:latin typeface="Century Schoolbook" panose="02040604050505020304" pitchFamily="18" charset="0"/>
          </a:endParaRPr>
        </a:p>
      </dgm:t>
    </dgm:pt>
    <dgm:pt modelId="{5CF298B5-322B-4507-A241-ECBFD9D1CDDC}" type="sibTrans" cxnId="{E0A7FD85-C94E-47B1-A4C4-06B2536120E9}">
      <dgm:prSet/>
      <dgm:spPr/>
      <dgm:t>
        <a:bodyPr/>
        <a:lstStyle/>
        <a:p>
          <a:endParaRPr lang="en-PH" sz="1050">
            <a:latin typeface="Century Schoolbook" panose="02040604050505020304" pitchFamily="18" charset="0"/>
          </a:endParaRPr>
        </a:p>
      </dgm:t>
    </dgm:pt>
    <dgm:pt modelId="{15A36980-4793-4803-B380-3A67C5507FEF}">
      <dgm:prSet custT="1"/>
      <dgm:spPr/>
      <dgm:t>
        <a:bodyPr/>
        <a:lstStyle/>
        <a:p>
          <a:r>
            <a:rPr lang="en-PH" sz="1050" b="0" i="0" u="none" dirty="0">
              <a:latin typeface="Century Schoolbook" panose="02040604050505020304" pitchFamily="18" charset="0"/>
            </a:rPr>
            <a:t>Coastal &amp; Offshore Mining</a:t>
          </a:r>
          <a:endParaRPr lang="en-PH" sz="1050" dirty="0">
            <a:latin typeface="Century Schoolbook" panose="02040604050505020304" pitchFamily="18" charset="0"/>
          </a:endParaRPr>
        </a:p>
      </dgm:t>
    </dgm:pt>
    <dgm:pt modelId="{CDCF9C94-2F1D-4DDA-BCF8-073E4776A27B}" type="parTrans" cxnId="{F98F14B1-72F7-4DD3-9CD3-98EA55E7091A}">
      <dgm:prSet/>
      <dgm:spPr/>
      <dgm:t>
        <a:bodyPr/>
        <a:lstStyle/>
        <a:p>
          <a:endParaRPr lang="en-PH" sz="1050">
            <a:latin typeface="Century Schoolbook" panose="02040604050505020304" pitchFamily="18" charset="0"/>
          </a:endParaRPr>
        </a:p>
      </dgm:t>
    </dgm:pt>
    <dgm:pt modelId="{14508BF3-89E3-49F1-A62D-BE57ACE854A0}" type="sibTrans" cxnId="{F98F14B1-72F7-4DD3-9CD3-98EA55E7091A}">
      <dgm:prSet/>
      <dgm:spPr/>
      <dgm:t>
        <a:bodyPr/>
        <a:lstStyle/>
        <a:p>
          <a:endParaRPr lang="en-PH" sz="1050">
            <a:latin typeface="Century Schoolbook" panose="02040604050505020304" pitchFamily="18" charset="0"/>
          </a:endParaRPr>
        </a:p>
      </dgm:t>
    </dgm:pt>
    <dgm:pt modelId="{30F9FE72-5D8E-4412-ADEB-8A031E90CA77}">
      <dgm:prSet custT="1"/>
      <dgm:spPr/>
      <dgm:t>
        <a:bodyPr/>
        <a:lstStyle/>
        <a:p>
          <a:r>
            <a:rPr lang="en-PH" sz="1050" b="0" i="0" u="none" dirty="0">
              <a:latin typeface="Century Schoolbook" panose="02040604050505020304" pitchFamily="18" charset="0"/>
            </a:rPr>
            <a:t>Structures in the Foreshore</a:t>
          </a:r>
          <a:endParaRPr lang="en-PH" sz="1050" dirty="0">
            <a:latin typeface="Century Schoolbook" panose="02040604050505020304" pitchFamily="18" charset="0"/>
          </a:endParaRPr>
        </a:p>
      </dgm:t>
    </dgm:pt>
    <dgm:pt modelId="{E6A29ACE-6BCC-4753-8CA5-E871252E3B1B}" type="parTrans" cxnId="{432D1FC1-EB63-402A-8895-6AA4247981A3}">
      <dgm:prSet/>
      <dgm:spPr/>
      <dgm:t>
        <a:bodyPr/>
        <a:lstStyle/>
        <a:p>
          <a:endParaRPr lang="en-PH" sz="1050">
            <a:latin typeface="Century Schoolbook" panose="02040604050505020304" pitchFamily="18" charset="0"/>
          </a:endParaRPr>
        </a:p>
      </dgm:t>
    </dgm:pt>
    <dgm:pt modelId="{D300B6DB-8CF1-411D-B34C-03C5F6AF968E}" type="sibTrans" cxnId="{432D1FC1-EB63-402A-8895-6AA4247981A3}">
      <dgm:prSet/>
      <dgm:spPr/>
      <dgm:t>
        <a:bodyPr/>
        <a:lstStyle/>
        <a:p>
          <a:endParaRPr lang="en-PH" sz="1050">
            <a:latin typeface="Century Schoolbook" panose="02040604050505020304" pitchFamily="18" charset="0"/>
          </a:endParaRPr>
        </a:p>
      </dgm:t>
    </dgm:pt>
    <dgm:pt modelId="{00D3DEF9-C4C8-4526-A326-17CC1FD6ED42}">
      <dgm:prSet custT="1"/>
      <dgm:spPr/>
      <dgm:t>
        <a:bodyPr/>
        <a:lstStyle/>
        <a:p>
          <a:r>
            <a:rPr lang="en-PH" sz="1050" b="0" i="0" u="none" dirty="0">
              <a:latin typeface="Century Schoolbook" panose="02040604050505020304" pitchFamily="18" charset="0"/>
            </a:rPr>
            <a:t>Distance from Roads</a:t>
          </a:r>
          <a:endParaRPr lang="en-PH" sz="1050" dirty="0">
            <a:latin typeface="Century Schoolbook" panose="02040604050505020304" pitchFamily="18" charset="0"/>
          </a:endParaRPr>
        </a:p>
      </dgm:t>
    </dgm:pt>
    <dgm:pt modelId="{C7E77AC7-9468-44B9-8578-B1A642F67FB9}" type="parTrans" cxnId="{5739EC74-A420-4BBB-A4DB-82DB36F0AD3F}">
      <dgm:prSet/>
      <dgm:spPr/>
      <dgm:t>
        <a:bodyPr/>
        <a:lstStyle/>
        <a:p>
          <a:endParaRPr lang="en-PH" sz="1050">
            <a:latin typeface="Century Schoolbook" panose="02040604050505020304" pitchFamily="18" charset="0"/>
          </a:endParaRPr>
        </a:p>
      </dgm:t>
    </dgm:pt>
    <dgm:pt modelId="{73EA839A-508C-41F1-A106-BF5D11E98370}" type="sibTrans" cxnId="{5739EC74-A420-4BBB-A4DB-82DB36F0AD3F}">
      <dgm:prSet/>
      <dgm:spPr/>
      <dgm:t>
        <a:bodyPr/>
        <a:lstStyle/>
        <a:p>
          <a:endParaRPr lang="en-PH" sz="1050">
            <a:latin typeface="Century Schoolbook" panose="02040604050505020304" pitchFamily="18" charset="0"/>
          </a:endParaRPr>
        </a:p>
      </dgm:t>
    </dgm:pt>
    <dgm:pt modelId="{B424D652-03EC-4800-B17A-CE845D239C41}">
      <dgm:prSet custT="1"/>
      <dgm:spPr/>
      <dgm:t>
        <a:bodyPr/>
        <a:lstStyle/>
        <a:p>
          <a:r>
            <a:rPr lang="en-PH" sz="1050" b="0" i="0" u="none" dirty="0">
              <a:latin typeface="Century Schoolbook" panose="02040604050505020304" pitchFamily="18" charset="0"/>
            </a:rPr>
            <a:t>Distance from Economic Zones</a:t>
          </a:r>
          <a:endParaRPr lang="en-PH" sz="1050" dirty="0">
            <a:latin typeface="Century Schoolbook" panose="02040604050505020304" pitchFamily="18" charset="0"/>
          </a:endParaRPr>
        </a:p>
      </dgm:t>
    </dgm:pt>
    <dgm:pt modelId="{A4D8D6C4-008D-45D4-B7E8-5075A9832CD5}" type="parTrans" cxnId="{46635BEA-F8E9-4981-A48E-60B395A18660}">
      <dgm:prSet/>
      <dgm:spPr/>
      <dgm:t>
        <a:bodyPr/>
        <a:lstStyle/>
        <a:p>
          <a:endParaRPr lang="en-PH" sz="1050">
            <a:latin typeface="Century Schoolbook" panose="02040604050505020304" pitchFamily="18" charset="0"/>
          </a:endParaRPr>
        </a:p>
      </dgm:t>
    </dgm:pt>
    <dgm:pt modelId="{9CBDF60E-CD8F-4E1B-AC18-6894CA36063C}" type="sibTrans" cxnId="{46635BEA-F8E9-4981-A48E-60B395A18660}">
      <dgm:prSet/>
      <dgm:spPr/>
      <dgm:t>
        <a:bodyPr/>
        <a:lstStyle/>
        <a:p>
          <a:endParaRPr lang="en-PH" sz="1050">
            <a:latin typeface="Century Schoolbook" panose="02040604050505020304" pitchFamily="18" charset="0"/>
          </a:endParaRPr>
        </a:p>
      </dgm:t>
    </dgm:pt>
    <dgm:pt modelId="{4BE7269F-5BB5-43D4-9F17-4B8298A87B12}">
      <dgm:prSet custT="1"/>
      <dgm:spPr/>
      <dgm:t>
        <a:bodyPr/>
        <a:lstStyle/>
        <a:p>
          <a:r>
            <a:rPr lang="en-PH" sz="1050" b="0" i="0" u="none" dirty="0">
              <a:latin typeface="Century Schoolbook" panose="02040604050505020304" pitchFamily="18" charset="0"/>
            </a:rPr>
            <a:t>Distance from Ports</a:t>
          </a:r>
          <a:endParaRPr lang="en-PH" sz="1050" dirty="0">
            <a:latin typeface="Century Schoolbook" panose="02040604050505020304" pitchFamily="18" charset="0"/>
          </a:endParaRPr>
        </a:p>
      </dgm:t>
    </dgm:pt>
    <dgm:pt modelId="{E63A3545-8744-4E69-92A5-6B6074C712E7}" type="parTrans" cxnId="{1382E180-1CB8-4BFC-A64E-699A93E25B7C}">
      <dgm:prSet/>
      <dgm:spPr/>
      <dgm:t>
        <a:bodyPr/>
        <a:lstStyle/>
        <a:p>
          <a:endParaRPr lang="en-PH" sz="1050">
            <a:latin typeface="Century Schoolbook" panose="02040604050505020304" pitchFamily="18" charset="0"/>
          </a:endParaRPr>
        </a:p>
      </dgm:t>
    </dgm:pt>
    <dgm:pt modelId="{4AD22786-A80B-4753-88F9-11BD5BA3D929}" type="sibTrans" cxnId="{1382E180-1CB8-4BFC-A64E-699A93E25B7C}">
      <dgm:prSet/>
      <dgm:spPr/>
      <dgm:t>
        <a:bodyPr/>
        <a:lstStyle/>
        <a:p>
          <a:endParaRPr lang="en-PH" sz="1050">
            <a:latin typeface="Century Schoolbook" panose="02040604050505020304" pitchFamily="18" charset="0"/>
          </a:endParaRPr>
        </a:p>
      </dgm:t>
    </dgm:pt>
    <dgm:pt modelId="{A1C98CC7-4801-47E4-A2C4-8698CA0BC606}">
      <dgm:prSet custT="1"/>
      <dgm:spPr/>
      <dgm:t>
        <a:bodyPr/>
        <a:lstStyle/>
        <a:p>
          <a:r>
            <a:rPr lang="en-PH" sz="1050" b="0" i="0" u="none" dirty="0">
              <a:latin typeface="Century Schoolbook" panose="02040604050505020304" pitchFamily="18" charset="0"/>
            </a:rPr>
            <a:t>Water Quality</a:t>
          </a:r>
          <a:endParaRPr lang="en-PH" sz="1050" dirty="0">
            <a:latin typeface="Century Schoolbook" panose="02040604050505020304" pitchFamily="18" charset="0"/>
          </a:endParaRPr>
        </a:p>
      </dgm:t>
    </dgm:pt>
    <dgm:pt modelId="{A101FCF2-0ABD-4DCD-BA3E-873D0820DF42}" type="parTrans" cxnId="{359789F8-808C-4B34-9876-5F2986769132}">
      <dgm:prSet/>
      <dgm:spPr/>
      <dgm:t>
        <a:bodyPr/>
        <a:lstStyle/>
        <a:p>
          <a:endParaRPr lang="en-PH" sz="1050">
            <a:latin typeface="Century Schoolbook" panose="02040604050505020304" pitchFamily="18" charset="0"/>
          </a:endParaRPr>
        </a:p>
      </dgm:t>
    </dgm:pt>
    <dgm:pt modelId="{33257783-7249-49BA-A842-2315C2C4B67E}" type="sibTrans" cxnId="{359789F8-808C-4B34-9876-5F2986769132}">
      <dgm:prSet/>
      <dgm:spPr/>
      <dgm:t>
        <a:bodyPr/>
        <a:lstStyle/>
        <a:p>
          <a:endParaRPr lang="en-PH" sz="1050">
            <a:latin typeface="Century Schoolbook" panose="02040604050505020304" pitchFamily="18" charset="0"/>
          </a:endParaRPr>
        </a:p>
      </dgm:t>
    </dgm:pt>
    <dgm:pt modelId="{55025E13-4E9D-40AC-B407-6BC5B8EA399E}">
      <dgm:prSet custT="1"/>
      <dgm:spPr/>
      <dgm:t>
        <a:bodyPr/>
        <a:lstStyle/>
        <a:p>
          <a:r>
            <a:rPr lang="en-PH" sz="1050" b="0" i="0" u="none" dirty="0">
              <a:latin typeface="Century Schoolbook" panose="02040604050505020304" pitchFamily="18" charset="0"/>
            </a:rPr>
            <a:t>Coastal Structures</a:t>
          </a:r>
          <a:endParaRPr lang="en-PH" sz="1050" dirty="0">
            <a:latin typeface="Century Schoolbook" panose="02040604050505020304" pitchFamily="18" charset="0"/>
          </a:endParaRPr>
        </a:p>
      </dgm:t>
    </dgm:pt>
    <dgm:pt modelId="{F08241B5-CE7E-4051-83DE-5E170BB320C1}" type="parTrans" cxnId="{44D62B66-09C5-4D88-981D-1B79E2074940}">
      <dgm:prSet/>
      <dgm:spPr/>
      <dgm:t>
        <a:bodyPr/>
        <a:lstStyle/>
        <a:p>
          <a:endParaRPr lang="en-PH" sz="1050">
            <a:latin typeface="Century Schoolbook" panose="02040604050505020304" pitchFamily="18" charset="0"/>
          </a:endParaRPr>
        </a:p>
      </dgm:t>
    </dgm:pt>
    <dgm:pt modelId="{5F33EEA6-8A51-4067-9B0F-5BFA97834752}" type="sibTrans" cxnId="{44D62B66-09C5-4D88-981D-1B79E2074940}">
      <dgm:prSet/>
      <dgm:spPr/>
      <dgm:t>
        <a:bodyPr/>
        <a:lstStyle/>
        <a:p>
          <a:endParaRPr lang="en-PH" sz="1050">
            <a:latin typeface="Century Schoolbook" panose="02040604050505020304" pitchFamily="18" charset="0"/>
          </a:endParaRPr>
        </a:p>
      </dgm:t>
    </dgm:pt>
    <dgm:pt modelId="{947D4933-89D8-481A-B437-22E6606E8023}">
      <dgm:prSet custT="1"/>
      <dgm:spPr/>
      <dgm:t>
        <a:bodyPr/>
        <a:lstStyle/>
        <a:p>
          <a:r>
            <a:rPr lang="en-PH" sz="1050" b="0" i="0" u="none" dirty="0">
              <a:latin typeface="Century Schoolbook" panose="02040604050505020304" pitchFamily="18" charset="0"/>
            </a:rPr>
            <a:t>Types of Coastal Development</a:t>
          </a:r>
          <a:endParaRPr lang="en-PH" sz="1050" dirty="0">
            <a:latin typeface="Century Schoolbook" panose="02040604050505020304" pitchFamily="18" charset="0"/>
          </a:endParaRPr>
        </a:p>
      </dgm:t>
    </dgm:pt>
    <dgm:pt modelId="{F53CD9A5-93BB-4CFD-988C-5FDD378BE63C}" type="parTrans" cxnId="{76B64A1A-3870-437D-A3E9-1037B751A1B6}">
      <dgm:prSet/>
      <dgm:spPr/>
      <dgm:t>
        <a:bodyPr/>
        <a:lstStyle/>
        <a:p>
          <a:endParaRPr lang="en-PH" sz="1050">
            <a:latin typeface="Century Schoolbook" panose="02040604050505020304" pitchFamily="18" charset="0"/>
          </a:endParaRPr>
        </a:p>
      </dgm:t>
    </dgm:pt>
    <dgm:pt modelId="{3E5BBFA9-E5E6-412C-B4C5-97910381E4C2}" type="sibTrans" cxnId="{76B64A1A-3870-437D-A3E9-1037B751A1B6}">
      <dgm:prSet/>
      <dgm:spPr/>
      <dgm:t>
        <a:bodyPr/>
        <a:lstStyle/>
        <a:p>
          <a:endParaRPr lang="en-PH" sz="1050">
            <a:latin typeface="Century Schoolbook" panose="02040604050505020304" pitchFamily="18" charset="0"/>
          </a:endParaRPr>
        </a:p>
      </dgm:t>
    </dgm:pt>
    <dgm:pt modelId="{85581A72-EC5B-47B6-AB4D-42C31095FD40}">
      <dgm:prSet custT="1"/>
      <dgm:spPr/>
      <dgm:t>
        <a:bodyPr/>
        <a:lstStyle/>
        <a:p>
          <a:r>
            <a:rPr lang="en-US" sz="1050" b="0" i="0" u="none" dirty="0">
              <a:latin typeface="Century Schoolbook" panose="02040604050505020304" pitchFamily="18" charset="0"/>
            </a:rPr>
            <a:t>LGU Awareness on the Importance of Seagrass</a:t>
          </a:r>
          <a:endParaRPr lang="en-PH" sz="1050" dirty="0">
            <a:latin typeface="Century Schoolbook" panose="02040604050505020304" pitchFamily="18" charset="0"/>
          </a:endParaRPr>
        </a:p>
      </dgm:t>
    </dgm:pt>
    <dgm:pt modelId="{791F8EA2-66B2-48F4-94F2-82C79324DD14}" type="parTrans" cxnId="{39C9E7C6-96EE-4C27-A9D2-69D103DC8471}">
      <dgm:prSet/>
      <dgm:spPr/>
      <dgm:t>
        <a:bodyPr/>
        <a:lstStyle/>
        <a:p>
          <a:endParaRPr lang="en-PH" sz="1050">
            <a:latin typeface="Century Schoolbook" panose="02040604050505020304" pitchFamily="18" charset="0"/>
          </a:endParaRPr>
        </a:p>
      </dgm:t>
    </dgm:pt>
    <dgm:pt modelId="{AE26FC85-C3BE-42D9-8F16-8A6271EC7AE2}" type="sibTrans" cxnId="{39C9E7C6-96EE-4C27-A9D2-69D103DC8471}">
      <dgm:prSet/>
      <dgm:spPr/>
      <dgm:t>
        <a:bodyPr/>
        <a:lstStyle/>
        <a:p>
          <a:endParaRPr lang="en-PH" sz="1050">
            <a:latin typeface="Century Schoolbook" panose="02040604050505020304" pitchFamily="18" charset="0"/>
          </a:endParaRPr>
        </a:p>
      </dgm:t>
    </dgm:pt>
    <dgm:pt modelId="{0DAE63E4-00D9-4003-BBE7-3F58A17E1679}">
      <dgm:prSet custT="1"/>
      <dgm:spPr/>
      <dgm:t>
        <a:bodyPr/>
        <a:lstStyle/>
        <a:p>
          <a:r>
            <a:rPr lang="en-US" sz="1050" b="0" i="0" u="none" dirty="0">
              <a:latin typeface="Century Schoolbook" panose="02040604050505020304" pitchFamily="18" charset="0"/>
            </a:rPr>
            <a:t>Local Knowledge of Residents on Seagrass</a:t>
          </a:r>
          <a:endParaRPr lang="en-PH" sz="1050" dirty="0">
            <a:latin typeface="Century Schoolbook" panose="02040604050505020304" pitchFamily="18" charset="0"/>
          </a:endParaRPr>
        </a:p>
      </dgm:t>
    </dgm:pt>
    <dgm:pt modelId="{90802078-679A-4C42-8D49-46CEDABDD456}" type="parTrans" cxnId="{88DAF5C3-3BD7-4CAF-A134-2E1FF188AA76}">
      <dgm:prSet/>
      <dgm:spPr/>
      <dgm:t>
        <a:bodyPr/>
        <a:lstStyle/>
        <a:p>
          <a:endParaRPr lang="en-PH" sz="1050">
            <a:latin typeface="Century Schoolbook" panose="02040604050505020304" pitchFamily="18" charset="0"/>
          </a:endParaRPr>
        </a:p>
      </dgm:t>
    </dgm:pt>
    <dgm:pt modelId="{C7A109A8-7DE3-4DBE-BDCC-2E753D6D31A7}" type="sibTrans" cxnId="{88DAF5C3-3BD7-4CAF-A134-2E1FF188AA76}">
      <dgm:prSet/>
      <dgm:spPr/>
      <dgm:t>
        <a:bodyPr/>
        <a:lstStyle/>
        <a:p>
          <a:endParaRPr lang="en-PH" sz="1050">
            <a:latin typeface="Century Schoolbook" panose="02040604050505020304" pitchFamily="18" charset="0"/>
          </a:endParaRPr>
        </a:p>
      </dgm:t>
    </dgm:pt>
    <dgm:pt modelId="{000AE92F-7954-4B00-B764-CFC0EF9C4CAD}">
      <dgm:prSet custT="1"/>
      <dgm:spPr/>
      <dgm:t>
        <a:bodyPr/>
        <a:lstStyle/>
        <a:p>
          <a:r>
            <a:rPr lang="en-PH" sz="1050" b="0" i="0" u="none" dirty="0">
              <a:latin typeface="Century Schoolbook" panose="02040604050505020304" pitchFamily="18" charset="0"/>
            </a:rPr>
            <a:t>Distance from MPAS</a:t>
          </a:r>
          <a:endParaRPr lang="en-PH" sz="1050" dirty="0">
            <a:latin typeface="Century Schoolbook" panose="02040604050505020304" pitchFamily="18" charset="0"/>
          </a:endParaRPr>
        </a:p>
      </dgm:t>
    </dgm:pt>
    <dgm:pt modelId="{72EB3910-FE9B-4196-A741-4052312AFEF4}" type="parTrans" cxnId="{B3C24B19-52EF-4CDC-9373-463E2A967C5F}">
      <dgm:prSet/>
      <dgm:spPr/>
      <dgm:t>
        <a:bodyPr/>
        <a:lstStyle/>
        <a:p>
          <a:endParaRPr lang="en-PH" sz="1050">
            <a:latin typeface="Century Schoolbook" panose="02040604050505020304" pitchFamily="18" charset="0"/>
          </a:endParaRPr>
        </a:p>
      </dgm:t>
    </dgm:pt>
    <dgm:pt modelId="{FB50F24C-198C-4773-9049-85596F0B4BCA}" type="sibTrans" cxnId="{B3C24B19-52EF-4CDC-9373-463E2A967C5F}">
      <dgm:prSet/>
      <dgm:spPr/>
      <dgm:t>
        <a:bodyPr/>
        <a:lstStyle/>
        <a:p>
          <a:endParaRPr lang="en-PH" sz="1050">
            <a:latin typeface="Century Schoolbook" panose="02040604050505020304" pitchFamily="18" charset="0"/>
          </a:endParaRPr>
        </a:p>
      </dgm:t>
    </dgm:pt>
    <dgm:pt modelId="{54BF32E8-717C-42A4-B4E8-D53C3E4EF999}">
      <dgm:prSet custT="1"/>
      <dgm:spPr/>
      <dgm:t>
        <a:bodyPr/>
        <a:lstStyle/>
        <a:p>
          <a:r>
            <a:rPr lang="en-PH" sz="1050" b="0" i="0" u="none" dirty="0">
              <a:latin typeface="Century Schoolbook" panose="02040604050505020304" pitchFamily="18" charset="0"/>
            </a:rPr>
            <a:t>Distance from Monitoring Sites</a:t>
          </a:r>
          <a:endParaRPr lang="en-PH" sz="1050" dirty="0">
            <a:latin typeface="Century Schoolbook" panose="02040604050505020304" pitchFamily="18" charset="0"/>
          </a:endParaRPr>
        </a:p>
      </dgm:t>
    </dgm:pt>
    <dgm:pt modelId="{464BD0EB-861C-4C06-A8C0-D0586D9D3262}" type="parTrans" cxnId="{6DBAC856-3073-4F86-85CD-D8053E3DEE78}">
      <dgm:prSet/>
      <dgm:spPr/>
      <dgm:t>
        <a:bodyPr/>
        <a:lstStyle/>
        <a:p>
          <a:endParaRPr lang="en-PH" sz="1050">
            <a:latin typeface="Century Schoolbook" panose="02040604050505020304" pitchFamily="18" charset="0"/>
          </a:endParaRPr>
        </a:p>
      </dgm:t>
    </dgm:pt>
    <dgm:pt modelId="{567A9783-B813-4048-8541-93283C9B41AC}" type="sibTrans" cxnId="{6DBAC856-3073-4F86-85CD-D8053E3DEE78}">
      <dgm:prSet/>
      <dgm:spPr/>
      <dgm:t>
        <a:bodyPr/>
        <a:lstStyle/>
        <a:p>
          <a:endParaRPr lang="en-PH" sz="1050">
            <a:latin typeface="Century Schoolbook" panose="02040604050505020304" pitchFamily="18" charset="0"/>
          </a:endParaRPr>
        </a:p>
      </dgm:t>
    </dgm:pt>
    <dgm:pt modelId="{2F61A6BA-6DCC-4998-B5E0-72A80910374E}">
      <dgm:prSet custT="1"/>
      <dgm:spPr/>
      <dgm:t>
        <a:bodyPr/>
        <a:lstStyle/>
        <a:p>
          <a:r>
            <a:rPr lang="en-PH" sz="1050" b="0" i="0" u="none" dirty="0">
              <a:latin typeface="Century Schoolbook" panose="02040604050505020304" pitchFamily="18" charset="0"/>
            </a:rPr>
            <a:t>Distance from Reefs</a:t>
          </a:r>
          <a:endParaRPr lang="en-PH" sz="1050" dirty="0">
            <a:latin typeface="Century Schoolbook" panose="02040604050505020304" pitchFamily="18" charset="0"/>
          </a:endParaRPr>
        </a:p>
      </dgm:t>
    </dgm:pt>
    <dgm:pt modelId="{E4A71509-5CE2-4464-AB27-4AB5922AAA47}" type="parTrans" cxnId="{431EB567-B904-4412-80D0-5F357509E386}">
      <dgm:prSet/>
      <dgm:spPr/>
      <dgm:t>
        <a:bodyPr/>
        <a:lstStyle/>
        <a:p>
          <a:endParaRPr lang="en-PH" sz="1050">
            <a:latin typeface="Century Schoolbook" panose="02040604050505020304" pitchFamily="18" charset="0"/>
          </a:endParaRPr>
        </a:p>
      </dgm:t>
    </dgm:pt>
    <dgm:pt modelId="{046CA026-3671-4420-B681-9FADC598809D}" type="sibTrans" cxnId="{431EB567-B904-4412-80D0-5F357509E386}">
      <dgm:prSet/>
      <dgm:spPr/>
      <dgm:t>
        <a:bodyPr/>
        <a:lstStyle/>
        <a:p>
          <a:endParaRPr lang="en-PH" sz="1050">
            <a:latin typeface="Century Schoolbook" panose="02040604050505020304" pitchFamily="18" charset="0"/>
          </a:endParaRPr>
        </a:p>
      </dgm:t>
    </dgm:pt>
    <dgm:pt modelId="{3994B4D8-2705-4D4F-AFC3-0353C40B7836}">
      <dgm:prSet custT="1"/>
      <dgm:spPr/>
      <dgm:t>
        <a:bodyPr/>
        <a:lstStyle/>
        <a:p>
          <a:r>
            <a:rPr lang="en-PH" sz="1050" b="0" i="0" u="none" dirty="0">
              <a:latin typeface="Century Schoolbook" panose="02040604050505020304" pitchFamily="18" charset="0"/>
            </a:rPr>
            <a:t>Distance from Seagrass</a:t>
          </a:r>
        </a:p>
      </dgm:t>
    </dgm:pt>
    <dgm:pt modelId="{91371C3A-5D11-4FE1-80B9-5EFFE69F79BA}" type="parTrans" cxnId="{D6916FA2-C875-40B3-ABF5-B0FDE4E79802}">
      <dgm:prSet/>
      <dgm:spPr/>
      <dgm:t>
        <a:bodyPr/>
        <a:lstStyle/>
        <a:p>
          <a:endParaRPr lang="en-PH" sz="1050">
            <a:latin typeface="Century Schoolbook" panose="02040604050505020304" pitchFamily="18" charset="0"/>
          </a:endParaRPr>
        </a:p>
      </dgm:t>
    </dgm:pt>
    <dgm:pt modelId="{95A5D8FF-C9AC-4800-8369-4142EC01B243}" type="sibTrans" cxnId="{D6916FA2-C875-40B3-ABF5-B0FDE4E79802}">
      <dgm:prSet/>
      <dgm:spPr/>
      <dgm:t>
        <a:bodyPr/>
        <a:lstStyle/>
        <a:p>
          <a:endParaRPr lang="en-PH" sz="1050">
            <a:latin typeface="Century Schoolbook" panose="02040604050505020304" pitchFamily="18" charset="0"/>
          </a:endParaRPr>
        </a:p>
      </dgm:t>
    </dgm:pt>
    <dgm:pt modelId="{DAE1F659-07DF-425B-A1B5-C1051266D07C}" type="pres">
      <dgm:prSet presAssocID="{922EA999-83BF-4879-8934-97A6214B03DD}" presName="Name0" presStyleCnt="0">
        <dgm:presLayoutVars>
          <dgm:chMax val="7"/>
          <dgm:chPref val="7"/>
          <dgm:dir/>
          <dgm:animOne val="branch"/>
          <dgm:animLvl val="lvl"/>
        </dgm:presLayoutVars>
      </dgm:prSet>
      <dgm:spPr/>
    </dgm:pt>
    <dgm:pt modelId="{D1D3A007-2DE4-423D-9AF1-B02C37206143}" type="pres">
      <dgm:prSet presAssocID="{4C3CD77C-49C3-410E-A7F8-1CB33F5E9354}" presName="composite" presStyleCnt="0"/>
      <dgm:spPr/>
    </dgm:pt>
    <dgm:pt modelId="{9A014C05-144F-4602-8BEB-EBBF7D281553}" type="pres">
      <dgm:prSet presAssocID="{4C3CD77C-49C3-410E-A7F8-1CB33F5E9354}" presName="BackAccent" presStyleLbl="bgShp" presStyleIdx="0" presStyleCnt="3"/>
      <dgm:spPr/>
    </dgm:pt>
    <dgm:pt modelId="{95CC8E9C-7022-442D-80E0-C226F86B9EB0}" type="pres">
      <dgm:prSet presAssocID="{4C3CD77C-49C3-410E-A7F8-1CB33F5E9354}" presName="Accent" presStyleLbl="alignNode1" presStyleIdx="0" presStyleCnt="3"/>
      <dgm:spPr/>
    </dgm:pt>
    <dgm:pt modelId="{C16321EB-DAC3-4D9B-8B9C-9112B9383A00}" type="pres">
      <dgm:prSet presAssocID="{4C3CD77C-49C3-410E-A7F8-1CB33F5E9354}" presName="Child" presStyleLbl="revTx" presStyleIdx="0" presStyleCnt="6">
        <dgm:presLayoutVars>
          <dgm:chMax val="0"/>
          <dgm:chPref val="0"/>
          <dgm:bulletEnabled val="1"/>
        </dgm:presLayoutVars>
      </dgm:prSet>
      <dgm:spPr/>
    </dgm:pt>
    <dgm:pt modelId="{14EB200E-AEB5-44DB-A79B-303CD15DCA0A}" type="pres">
      <dgm:prSet presAssocID="{4C3CD77C-49C3-410E-A7F8-1CB33F5E9354}" presName="Parent" presStyleLbl="revTx" presStyleIdx="1" presStyleCnt="6">
        <dgm:presLayoutVars>
          <dgm:chMax val="1"/>
          <dgm:chPref val="1"/>
          <dgm:bulletEnabled val="1"/>
        </dgm:presLayoutVars>
      </dgm:prSet>
      <dgm:spPr/>
    </dgm:pt>
    <dgm:pt modelId="{433115E2-913E-4099-8638-F4742D03F97C}" type="pres">
      <dgm:prSet presAssocID="{6DD82672-0CFB-4427-820D-58399E9C3819}" presName="sibTrans" presStyleCnt="0"/>
      <dgm:spPr/>
    </dgm:pt>
    <dgm:pt modelId="{6A02E4FA-76B3-4103-B061-112AED9E66F4}" type="pres">
      <dgm:prSet presAssocID="{AC5937ED-A34E-4BA8-8C16-6E4DDEE8BE7D}" presName="composite" presStyleCnt="0"/>
      <dgm:spPr/>
    </dgm:pt>
    <dgm:pt modelId="{894BDAD2-D1F0-4CC4-BA5D-8B494DA41BA0}" type="pres">
      <dgm:prSet presAssocID="{AC5937ED-A34E-4BA8-8C16-6E4DDEE8BE7D}" presName="BackAccent" presStyleLbl="bgShp" presStyleIdx="1" presStyleCnt="3"/>
      <dgm:spPr/>
    </dgm:pt>
    <dgm:pt modelId="{E2AA2506-44E4-49D3-A914-2D16C52D4FF9}" type="pres">
      <dgm:prSet presAssocID="{AC5937ED-A34E-4BA8-8C16-6E4DDEE8BE7D}" presName="Accent" presStyleLbl="alignNode1" presStyleIdx="1" presStyleCnt="3"/>
      <dgm:spPr/>
    </dgm:pt>
    <dgm:pt modelId="{A6DE0C9C-4AED-465E-9182-99A0E162AFCE}" type="pres">
      <dgm:prSet presAssocID="{AC5937ED-A34E-4BA8-8C16-6E4DDEE8BE7D}" presName="Child" presStyleLbl="revTx" presStyleIdx="2" presStyleCnt="6">
        <dgm:presLayoutVars>
          <dgm:chMax val="0"/>
          <dgm:chPref val="0"/>
          <dgm:bulletEnabled val="1"/>
        </dgm:presLayoutVars>
      </dgm:prSet>
      <dgm:spPr/>
    </dgm:pt>
    <dgm:pt modelId="{3DAE292F-BBA9-411C-B611-9D3AA512FBBD}" type="pres">
      <dgm:prSet presAssocID="{AC5937ED-A34E-4BA8-8C16-6E4DDEE8BE7D}" presName="Parent" presStyleLbl="revTx" presStyleIdx="3" presStyleCnt="6">
        <dgm:presLayoutVars>
          <dgm:chMax val="1"/>
          <dgm:chPref val="1"/>
          <dgm:bulletEnabled val="1"/>
        </dgm:presLayoutVars>
      </dgm:prSet>
      <dgm:spPr/>
    </dgm:pt>
    <dgm:pt modelId="{FD724E5A-E943-452F-A1DF-568AEC0372F4}" type="pres">
      <dgm:prSet presAssocID="{D9CA3D40-67DA-4186-9D52-8CB6945D134E}" presName="sibTrans" presStyleCnt="0"/>
      <dgm:spPr/>
    </dgm:pt>
    <dgm:pt modelId="{B618EA08-FA14-464B-BCCC-AFA953687235}" type="pres">
      <dgm:prSet presAssocID="{547E387F-7771-4217-B120-9D058DB6CD13}" presName="composite" presStyleCnt="0"/>
      <dgm:spPr/>
    </dgm:pt>
    <dgm:pt modelId="{E43EAF56-1A67-425F-9E3B-87609CB13528}" type="pres">
      <dgm:prSet presAssocID="{547E387F-7771-4217-B120-9D058DB6CD13}" presName="BackAccent" presStyleLbl="bgShp" presStyleIdx="2" presStyleCnt="3"/>
      <dgm:spPr/>
    </dgm:pt>
    <dgm:pt modelId="{61A15095-F34B-4659-B48E-0C0249F77641}" type="pres">
      <dgm:prSet presAssocID="{547E387F-7771-4217-B120-9D058DB6CD13}" presName="Accent" presStyleLbl="alignNode1" presStyleIdx="2" presStyleCnt="3"/>
      <dgm:spPr/>
    </dgm:pt>
    <dgm:pt modelId="{459DBF97-7BB8-441B-8B97-9D22CEF7000E}" type="pres">
      <dgm:prSet presAssocID="{547E387F-7771-4217-B120-9D058DB6CD13}" presName="Child" presStyleLbl="revTx" presStyleIdx="4" presStyleCnt="6">
        <dgm:presLayoutVars>
          <dgm:chMax val="0"/>
          <dgm:chPref val="0"/>
          <dgm:bulletEnabled val="1"/>
        </dgm:presLayoutVars>
      </dgm:prSet>
      <dgm:spPr/>
    </dgm:pt>
    <dgm:pt modelId="{2A826DE4-C7E4-410C-BD66-2F2AEC70CF7D}" type="pres">
      <dgm:prSet presAssocID="{547E387F-7771-4217-B120-9D058DB6CD13}" presName="Parent" presStyleLbl="revTx" presStyleIdx="5" presStyleCnt="6">
        <dgm:presLayoutVars>
          <dgm:chMax val="1"/>
          <dgm:chPref val="1"/>
          <dgm:bulletEnabled val="1"/>
        </dgm:presLayoutVars>
      </dgm:prSet>
      <dgm:spPr/>
    </dgm:pt>
  </dgm:ptLst>
  <dgm:cxnLst>
    <dgm:cxn modelId="{CA3BD001-D7A0-432C-BA77-9A1338247975}" type="presOf" srcId="{3994B4D8-2705-4D4F-AFC3-0353C40B7836}" destId="{459DBF97-7BB8-441B-8B97-9D22CEF7000E}" srcOrd="0" destOrd="8" presId="urn:microsoft.com/office/officeart/2008/layout/IncreasingCircleProcess"/>
    <dgm:cxn modelId="{D3077002-7581-49FB-90B7-F7583DFDE598}" type="presOf" srcId="{000AE92F-7954-4B00-B764-CFC0EF9C4CAD}" destId="{459DBF97-7BB8-441B-8B97-9D22CEF7000E}" srcOrd="0" destOrd="5" presId="urn:microsoft.com/office/officeart/2008/layout/IncreasingCircleProcess"/>
    <dgm:cxn modelId="{2296CB05-07C5-44C3-8B56-CB90B817FACB}" type="presOf" srcId="{AC5937ED-A34E-4BA8-8C16-6E4DDEE8BE7D}" destId="{3DAE292F-BBA9-411C-B611-9D3AA512FBBD}" srcOrd="0" destOrd="0" presId="urn:microsoft.com/office/officeart/2008/layout/IncreasingCircleProcess"/>
    <dgm:cxn modelId="{87627308-49CB-44A8-A9DB-688FD056C50E}" type="presOf" srcId="{2F61A6BA-6DCC-4998-B5E0-72A80910374E}" destId="{459DBF97-7BB8-441B-8B97-9D22CEF7000E}" srcOrd="0" destOrd="7" presId="urn:microsoft.com/office/officeart/2008/layout/IncreasingCircleProcess"/>
    <dgm:cxn modelId="{14C4ED0A-49C6-42DD-8319-0BA50B1BA5EC}" type="presOf" srcId="{0F843882-4986-4C47-B8F4-B655CE82069D}" destId="{C16321EB-DAC3-4D9B-8B9C-9112B9383A00}" srcOrd="0" destOrd="4" presId="urn:microsoft.com/office/officeart/2008/layout/IncreasingCircleProcess"/>
    <dgm:cxn modelId="{EC7EA80B-2EA9-4BDE-9158-335408D5FF9D}" srcId="{4C3CD77C-49C3-410E-A7F8-1CB33F5E9354}" destId="{4285489B-A1C9-46A1-87FB-7DC918D3706A}" srcOrd="6" destOrd="0" parTransId="{0B5AF2ED-D847-44A0-941F-80C6E94C9A3D}" sibTransId="{7C1BCEF2-DB51-4BD5-AFFD-347CAC2D50E0}"/>
    <dgm:cxn modelId="{48DD830F-1D07-48DA-902C-DC006BCCC521}" type="presOf" srcId="{30F9FE72-5D8E-4412-ADEB-8A031E90CA77}" destId="{A6DE0C9C-4AED-465E-9182-99A0E162AFCE}" srcOrd="0" destOrd="7" presId="urn:microsoft.com/office/officeart/2008/layout/IncreasingCircleProcess"/>
    <dgm:cxn modelId="{B3C24B19-52EF-4CDC-9373-463E2A967C5F}" srcId="{547E387F-7771-4217-B120-9D058DB6CD13}" destId="{000AE92F-7954-4B00-B764-CFC0EF9C4CAD}" srcOrd="5" destOrd="0" parTransId="{72EB3910-FE9B-4196-A741-4052312AFEF4}" sibTransId="{FB50F24C-198C-4773-9049-85596F0B4BCA}"/>
    <dgm:cxn modelId="{76B64A1A-3870-437D-A3E9-1037B751A1B6}" srcId="{547E387F-7771-4217-B120-9D058DB6CD13}" destId="{947D4933-89D8-481A-B437-22E6606E8023}" srcOrd="2" destOrd="0" parTransId="{F53CD9A5-93BB-4CFD-988C-5FDD378BE63C}" sibTransId="{3E5BBFA9-E5E6-412C-B4C5-97910381E4C2}"/>
    <dgm:cxn modelId="{23968B1E-883D-4939-8A8E-D48F1B6BFA4B}" srcId="{547E387F-7771-4217-B120-9D058DB6CD13}" destId="{31227F07-0AA0-4AEA-8848-E13E06113CB1}" srcOrd="0" destOrd="0" parTransId="{5C882A01-45D8-4CD9-AD2B-F02DE3D0FBA6}" sibTransId="{9356D13C-3368-403B-B832-EC5CD0C8E3E8}"/>
    <dgm:cxn modelId="{9B91F01F-2F77-4F16-8D61-06A8737FBB16}" type="presOf" srcId="{B424D652-03EC-4800-B17A-CE845D239C41}" destId="{A6DE0C9C-4AED-465E-9182-99A0E162AFCE}" srcOrd="0" destOrd="9" presId="urn:microsoft.com/office/officeart/2008/layout/IncreasingCircleProcess"/>
    <dgm:cxn modelId="{81C65520-4318-4678-BF84-A521DD0EDD7C}" type="presOf" srcId="{E3CBBA5A-2781-4228-808E-3D7C043C4EF3}" destId="{A6DE0C9C-4AED-465E-9182-99A0E162AFCE}" srcOrd="0" destOrd="4" presId="urn:microsoft.com/office/officeart/2008/layout/IncreasingCircleProcess"/>
    <dgm:cxn modelId="{FC0D8E20-16C8-4EFC-AC7A-5C53372DFD24}" type="presOf" srcId="{31227F07-0AA0-4AEA-8848-E13E06113CB1}" destId="{459DBF97-7BB8-441B-8B97-9D22CEF7000E}" srcOrd="0" destOrd="0" presId="urn:microsoft.com/office/officeart/2008/layout/IncreasingCircleProcess"/>
    <dgm:cxn modelId="{98001F23-F53B-4DE7-94FF-0E174B5EFC70}" type="presOf" srcId="{922EA999-83BF-4879-8934-97A6214B03DD}" destId="{DAE1F659-07DF-425B-A1B5-C1051266D07C}" srcOrd="0" destOrd="0" presId="urn:microsoft.com/office/officeart/2008/layout/IncreasingCircleProcess"/>
    <dgm:cxn modelId="{E6D44F26-89D8-4C9D-9624-65EA6C0B1BBF}" srcId="{AC5937ED-A34E-4BA8-8C16-6E4DDEE8BE7D}" destId="{1164FE7D-C182-434D-9963-FAA8EFD10498}" srcOrd="1" destOrd="0" parTransId="{E6578AB9-7EA0-49CB-A680-E985D9D10765}" sibTransId="{E7AD1DC1-8DBD-49AD-AB20-F9AAC7189BCC}"/>
    <dgm:cxn modelId="{BF338926-6FF8-4A8C-AA77-9A530594BF4A}" type="presOf" srcId="{0DAE63E4-00D9-4003-BBE7-3F58A17E1679}" destId="{459DBF97-7BB8-441B-8B97-9D22CEF7000E}" srcOrd="0" destOrd="4" presId="urn:microsoft.com/office/officeart/2008/layout/IncreasingCircleProcess"/>
    <dgm:cxn modelId="{BD641229-EF93-4E1F-8E4B-F26E111E0C09}" srcId="{4C3CD77C-49C3-410E-A7F8-1CB33F5E9354}" destId="{CEFA0B52-20B8-4023-81A8-0AF563509C02}" srcOrd="3" destOrd="0" parTransId="{83D293E3-40DB-4A69-85D4-B884C1CFBC44}" sibTransId="{AEC83A5A-57FF-4164-8CE9-E94AA937E258}"/>
    <dgm:cxn modelId="{7FDB232F-DC63-4F09-BABE-0045898031A0}" type="presOf" srcId="{00D3DEF9-C4C8-4526-A326-17CC1FD6ED42}" destId="{A6DE0C9C-4AED-465E-9182-99A0E162AFCE}" srcOrd="0" destOrd="8" presId="urn:microsoft.com/office/officeart/2008/layout/IncreasingCircleProcess"/>
    <dgm:cxn modelId="{415AA131-CF34-4C03-BB97-47848657FB64}" type="presOf" srcId="{1164FE7D-C182-434D-9963-FAA8EFD10498}" destId="{A6DE0C9C-4AED-465E-9182-99A0E162AFCE}" srcOrd="0" destOrd="1" presId="urn:microsoft.com/office/officeart/2008/layout/IncreasingCircleProcess"/>
    <dgm:cxn modelId="{8A06193F-A1D3-4406-883C-7262BEA0C6B7}" srcId="{4C3CD77C-49C3-410E-A7F8-1CB33F5E9354}" destId="{9D83CB5F-ED87-443D-9952-0BAAD981F25B}" srcOrd="1" destOrd="0" parTransId="{1F1D2C07-72CA-48C7-A512-A0FFFDC449CF}" sibTransId="{849B0CAE-FC8B-4DB8-953B-16FF8B07669C}"/>
    <dgm:cxn modelId="{41E4F75D-509E-4A72-8EAC-A8ADF03EA2FD}" type="presOf" srcId="{DA45C873-DAC7-42E0-A5F6-758DBA30ABBD}" destId="{A6DE0C9C-4AED-465E-9182-99A0E162AFCE}" srcOrd="0" destOrd="2" presId="urn:microsoft.com/office/officeart/2008/layout/IncreasingCircleProcess"/>
    <dgm:cxn modelId="{7EA8CF41-1B3E-403E-BE3A-58FBC7D8C879}" type="presOf" srcId="{FAD2DFEC-885E-4819-A0B7-98D374EC7024}" destId="{C16321EB-DAC3-4D9B-8B9C-9112B9383A00}" srcOrd="0" destOrd="0" presId="urn:microsoft.com/office/officeart/2008/layout/IncreasingCircleProcess"/>
    <dgm:cxn modelId="{92379863-B4EB-4809-AC92-6AA069618CD1}" type="presOf" srcId="{4BE7269F-5BB5-43D4-9F17-4B8298A87B12}" destId="{A6DE0C9C-4AED-465E-9182-99A0E162AFCE}" srcOrd="0" destOrd="10" presId="urn:microsoft.com/office/officeart/2008/layout/IncreasingCircleProcess"/>
    <dgm:cxn modelId="{44D62B66-09C5-4D88-981D-1B79E2074940}" srcId="{547E387F-7771-4217-B120-9D058DB6CD13}" destId="{55025E13-4E9D-40AC-B407-6BC5B8EA399E}" srcOrd="1" destOrd="0" parTransId="{F08241B5-CE7E-4051-83DE-5E170BB320C1}" sibTransId="{5F33EEA6-8A51-4067-9B0F-5BFA97834752}"/>
    <dgm:cxn modelId="{431EB567-B904-4412-80D0-5F357509E386}" srcId="{547E387F-7771-4217-B120-9D058DB6CD13}" destId="{2F61A6BA-6DCC-4998-B5E0-72A80910374E}" srcOrd="7" destOrd="0" parTransId="{E4A71509-5CE2-4464-AB27-4AB5922AAA47}" sibTransId="{046CA026-3671-4420-B681-9FADC598809D}"/>
    <dgm:cxn modelId="{5A17904C-638C-4058-9E22-025DCFC03702}" type="presOf" srcId="{85581A72-EC5B-47B6-AB4D-42C31095FD40}" destId="{459DBF97-7BB8-441B-8B97-9D22CEF7000E}" srcOrd="0" destOrd="3" presId="urn:microsoft.com/office/officeart/2008/layout/IncreasingCircleProcess"/>
    <dgm:cxn modelId="{1F070251-30C3-42F3-934D-B65C43ADD76A}" type="presOf" srcId="{4C3CD77C-49C3-410E-A7F8-1CB33F5E9354}" destId="{14EB200E-AEB5-44DB-A79B-303CD15DCA0A}" srcOrd="0" destOrd="0" presId="urn:microsoft.com/office/officeart/2008/layout/IncreasingCircleProcess"/>
    <dgm:cxn modelId="{CB7EFC72-E532-43AF-8803-12330B1801C8}" type="presOf" srcId="{A1C98CC7-4801-47E4-A2C4-8698CA0BC606}" destId="{A6DE0C9C-4AED-465E-9182-99A0E162AFCE}" srcOrd="0" destOrd="11" presId="urn:microsoft.com/office/officeart/2008/layout/IncreasingCircleProcess"/>
    <dgm:cxn modelId="{CFC79E73-3CF7-4517-BD48-339F2A91674C}" type="presOf" srcId="{946F5D3E-8403-4736-B17C-7E30227FF70A}" destId="{C16321EB-DAC3-4D9B-8B9C-9112B9383A00}" srcOrd="0" destOrd="2" presId="urn:microsoft.com/office/officeart/2008/layout/IncreasingCircleProcess"/>
    <dgm:cxn modelId="{22113254-4EF1-4EE8-A4AF-5E7D4421A820}" type="presOf" srcId="{A4368F70-7BC7-4284-81E1-531A2E080362}" destId="{C16321EB-DAC3-4D9B-8B9C-9112B9383A00}" srcOrd="0" destOrd="5" presId="urn:microsoft.com/office/officeart/2008/layout/IncreasingCircleProcess"/>
    <dgm:cxn modelId="{BC1C9C74-E432-4583-94BE-DE07ED3BDA42}" srcId="{AC5937ED-A34E-4BA8-8C16-6E4DDEE8BE7D}" destId="{86284210-008F-4F2D-BD9F-041C423E5B61}" srcOrd="3" destOrd="0" parTransId="{676703D6-917A-4DBF-8D6D-8C38D5E79282}" sibTransId="{3DF18927-29FA-459E-9D04-52C6FA026C30}"/>
    <dgm:cxn modelId="{5739EC74-A420-4BBB-A4DB-82DB36F0AD3F}" srcId="{AC5937ED-A34E-4BA8-8C16-6E4DDEE8BE7D}" destId="{00D3DEF9-C4C8-4526-A326-17CC1FD6ED42}" srcOrd="8" destOrd="0" parTransId="{C7E77AC7-9468-44B9-8578-B1A642F67FB9}" sibTransId="{73EA839A-508C-41F1-A106-BF5D11E98370}"/>
    <dgm:cxn modelId="{6DBAC856-3073-4F86-85CD-D8053E3DEE78}" srcId="{547E387F-7771-4217-B120-9D058DB6CD13}" destId="{54BF32E8-717C-42A4-B4E8-D53C3E4EF999}" srcOrd="6" destOrd="0" parTransId="{464BD0EB-861C-4C06-A8C0-D0586D9D3262}" sibTransId="{567A9783-B813-4048-8541-93283C9B41AC}"/>
    <dgm:cxn modelId="{65B2A37B-F623-4E05-AECF-BC53E169F88A}" type="presOf" srcId="{15A36980-4793-4803-B380-3A67C5507FEF}" destId="{A6DE0C9C-4AED-465E-9182-99A0E162AFCE}" srcOrd="0" destOrd="6" presId="urn:microsoft.com/office/officeart/2008/layout/IncreasingCircleProcess"/>
    <dgm:cxn modelId="{1382E180-1CB8-4BFC-A64E-699A93E25B7C}" srcId="{AC5937ED-A34E-4BA8-8C16-6E4DDEE8BE7D}" destId="{4BE7269F-5BB5-43D4-9F17-4B8298A87B12}" srcOrd="10" destOrd="0" parTransId="{E63A3545-8744-4E69-92A5-6B6074C712E7}" sibTransId="{4AD22786-A80B-4753-88F9-11BD5BA3D929}"/>
    <dgm:cxn modelId="{F5049584-ABA6-446C-B41C-77F188F087DA}" type="presOf" srcId="{947D4933-89D8-481A-B437-22E6606E8023}" destId="{459DBF97-7BB8-441B-8B97-9D22CEF7000E}" srcOrd="0" destOrd="2" presId="urn:microsoft.com/office/officeart/2008/layout/IncreasingCircleProcess"/>
    <dgm:cxn modelId="{E0A7FD85-C94E-47B1-A4C4-06B2536120E9}" srcId="{AC5937ED-A34E-4BA8-8C16-6E4DDEE8BE7D}" destId="{29BF0BD1-21BC-476C-BF76-98F558061D2B}" srcOrd="5" destOrd="0" parTransId="{614F7E8F-58DC-4083-AC98-8174129D1BE9}" sibTransId="{5CF298B5-322B-4507-A241-ECBFD9D1CDDC}"/>
    <dgm:cxn modelId="{13F3BF89-5476-4145-A137-33BFD2E1E6C1}" type="presOf" srcId="{B2A8CF1C-0BAA-4F08-9055-609652CC4039}" destId="{A6DE0C9C-4AED-465E-9182-99A0E162AFCE}" srcOrd="0" destOrd="0" presId="urn:microsoft.com/office/officeart/2008/layout/IncreasingCircleProcess"/>
    <dgm:cxn modelId="{1ED64196-9BA4-47A6-A4C7-047E02FC736B}" type="presOf" srcId="{29BF0BD1-21BC-476C-BF76-98F558061D2B}" destId="{A6DE0C9C-4AED-465E-9182-99A0E162AFCE}" srcOrd="0" destOrd="5" presId="urn:microsoft.com/office/officeart/2008/layout/IncreasingCircleProcess"/>
    <dgm:cxn modelId="{FB1465A1-FACE-410E-9E6F-35072C5E7245}" srcId="{922EA999-83BF-4879-8934-97A6214B03DD}" destId="{AC5937ED-A34E-4BA8-8C16-6E4DDEE8BE7D}" srcOrd="1" destOrd="0" parTransId="{8C56FA37-AA4D-483C-9278-3317BA2D96FC}" sibTransId="{D9CA3D40-67DA-4186-9D52-8CB6945D134E}"/>
    <dgm:cxn modelId="{D6916FA2-C875-40B3-ABF5-B0FDE4E79802}" srcId="{547E387F-7771-4217-B120-9D058DB6CD13}" destId="{3994B4D8-2705-4D4F-AFC3-0353C40B7836}" srcOrd="8" destOrd="0" parTransId="{91371C3A-5D11-4FE1-80B9-5EFFE69F79BA}" sibTransId="{95A5D8FF-C9AC-4800-8369-4142EC01B243}"/>
    <dgm:cxn modelId="{08D6CCA8-4B67-479A-A2DC-80ADE42C3B46}" srcId="{4C3CD77C-49C3-410E-A7F8-1CB33F5E9354}" destId="{FAD2DFEC-885E-4819-A0B7-98D374EC7024}" srcOrd="0" destOrd="0" parTransId="{B29F4F13-21BF-409A-8364-1EEE5E923D3E}" sibTransId="{2709B644-B0DA-476D-8E8B-35C4148B0933}"/>
    <dgm:cxn modelId="{85A25EAB-8B08-4123-AF78-3EFE1F47334C}" type="presOf" srcId="{CEFA0B52-20B8-4023-81A8-0AF563509C02}" destId="{C16321EB-DAC3-4D9B-8B9C-9112B9383A00}" srcOrd="0" destOrd="3" presId="urn:microsoft.com/office/officeart/2008/layout/IncreasingCircleProcess"/>
    <dgm:cxn modelId="{1D7B69AF-EC30-48D0-B2CE-E945A1DE14DE}" type="presOf" srcId="{55025E13-4E9D-40AC-B407-6BC5B8EA399E}" destId="{459DBF97-7BB8-441B-8B97-9D22CEF7000E}" srcOrd="0" destOrd="1" presId="urn:microsoft.com/office/officeart/2008/layout/IncreasingCircleProcess"/>
    <dgm:cxn modelId="{C6A37DB0-1D26-41E5-B04E-FB1B0309B9C1}" srcId="{922EA999-83BF-4879-8934-97A6214B03DD}" destId="{4C3CD77C-49C3-410E-A7F8-1CB33F5E9354}" srcOrd="0" destOrd="0" parTransId="{BBB9B030-FB4A-4551-91A3-EB9F854E7110}" sibTransId="{6DD82672-0CFB-4427-820D-58399E9C3819}"/>
    <dgm:cxn modelId="{F98F14B1-72F7-4DD3-9CD3-98EA55E7091A}" srcId="{AC5937ED-A34E-4BA8-8C16-6E4DDEE8BE7D}" destId="{15A36980-4793-4803-B380-3A67C5507FEF}" srcOrd="6" destOrd="0" parTransId="{CDCF9C94-2F1D-4DDA-BCF8-073E4776A27B}" sibTransId="{14508BF3-89E3-49F1-A62D-BE57ACE854A0}"/>
    <dgm:cxn modelId="{9A467EB8-2CBE-465E-B8E8-F9B5A8473386}" srcId="{AC5937ED-A34E-4BA8-8C16-6E4DDEE8BE7D}" destId="{B2A8CF1C-0BAA-4F08-9055-609652CC4039}" srcOrd="0" destOrd="0" parTransId="{9914F890-9979-4C66-ABAA-361AEB44A4BB}" sibTransId="{7350F13C-7D73-434D-A18C-7CD668C513E9}"/>
    <dgm:cxn modelId="{178353BF-06F4-4FCE-AC65-EA74458D91C9}" srcId="{AC5937ED-A34E-4BA8-8C16-6E4DDEE8BE7D}" destId="{E3CBBA5A-2781-4228-808E-3D7C043C4EF3}" srcOrd="4" destOrd="0" parTransId="{720D5598-DF52-4187-A53D-14B2D10F23FE}" sibTransId="{2767F4C8-9D39-434B-81D1-D22BCDAC9878}"/>
    <dgm:cxn modelId="{432D1FC1-EB63-402A-8895-6AA4247981A3}" srcId="{AC5937ED-A34E-4BA8-8C16-6E4DDEE8BE7D}" destId="{30F9FE72-5D8E-4412-ADEB-8A031E90CA77}" srcOrd="7" destOrd="0" parTransId="{E6A29ACE-6BCC-4753-8CA5-E871252E3B1B}" sibTransId="{D300B6DB-8CF1-411D-B34C-03C5F6AF968E}"/>
    <dgm:cxn modelId="{88DAF5C3-3BD7-4CAF-A134-2E1FF188AA76}" srcId="{547E387F-7771-4217-B120-9D058DB6CD13}" destId="{0DAE63E4-00D9-4003-BBE7-3F58A17E1679}" srcOrd="4" destOrd="0" parTransId="{90802078-679A-4C42-8D49-46CEDABDD456}" sibTransId="{C7A109A8-7DE3-4DBE-BDCC-2E753D6D31A7}"/>
    <dgm:cxn modelId="{39C9E7C6-96EE-4C27-A9D2-69D103DC8471}" srcId="{547E387F-7771-4217-B120-9D058DB6CD13}" destId="{85581A72-EC5B-47B6-AB4D-42C31095FD40}" srcOrd="3" destOrd="0" parTransId="{791F8EA2-66B2-48F4-94F2-82C79324DD14}" sibTransId="{AE26FC85-C3BE-42D9-8F16-8A6271EC7AE2}"/>
    <dgm:cxn modelId="{5777B5C8-A883-4202-A564-9DA6FD5C401A}" type="presOf" srcId="{547E387F-7771-4217-B120-9D058DB6CD13}" destId="{2A826DE4-C7E4-410C-BD66-2F2AEC70CF7D}" srcOrd="0" destOrd="0" presId="urn:microsoft.com/office/officeart/2008/layout/IncreasingCircleProcess"/>
    <dgm:cxn modelId="{E47D4ACA-CDF5-4A72-9F92-20ECD363C46A}" type="presOf" srcId="{9D83CB5F-ED87-443D-9952-0BAAD981F25B}" destId="{C16321EB-DAC3-4D9B-8B9C-9112B9383A00}" srcOrd="0" destOrd="1" presId="urn:microsoft.com/office/officeart/2008/layout/IncreasingCircleProcess"/>
    <dgm:cxn modelId="{37E1D6D1-62B0-4E76-B67E-38221E0F0CC4}" type="presOf" srcId="{54BF32E8-717C-42A4-B4E8-D53C3E4EF999}" destId="{459DBF97-7BB8-441B-8B97-9D22CEF7000E}" srcOrd="0" destOrd="6" presId="urn:microsoft.com/office/officeart/2008/layout/IncreasingCircleProcess"/>
    <dgm:cxn modelId="{B345DDDB-EA03-436D-A76D-7987966BDF71}" type="presOf" srcId="{4285489B-A1C9-46A1-87FB-7DC918D3706A}" destId="{C16321EB-DAC3-4D9B-8B9C-9112B9383A00}" srcOrd="0" destOrd="6" presId="urn:microsoft.com/office/officeart/2008/layout/IncreasingCircleProcess"/>
    <dgm:cxn modelId="{EC861EDD-D9D3-4E09-BD58-B66C4656A8E7}" srcId="{AC5937ED-A34E-4BA8-8C16-6E4DDEE8BE7D}" destId="{DA45C873-DAC7-42E0-A5F6-758DBA30ABBD}" srcOrd="2" destOrd="0" parTransId="{8834DEBC-77C3-4C21-8AAD-6D925B4EBAF9}" sibTransId="{AC69964E-7C64-451C-99EF-D7121A7BDDA3}"/>
    <dgm:cxn modelId="{0A273CDD-711F-43CC-91D9-2F930B32325C}" srcId="{4C3CD77C-49C3-410E-A7F8-1CB33F5E9354}" destId="{946F5D3E-8403-4736-B17C-7E30227FF70A}" srcOrd="2" destOrd="0" parTransId="{4DEDBC60-AE77-40CD-9662-6B5CCFD681C9}" sibTransId="{CCF83E3A-7BAB-4734-92C3-94A6A7846A86}"/>
    <dgm:cxn modelId="{7E60A3DD-782C-4FBD-A4D8-C4E3F87BD3C9}" type="presOf" srcId="{86284210-008F-4F2D-BD9F-041C423E5B61}" destId="{A6DE0C9C-4AED-465E-9182-99A0E162AFCE}" srcOrd="0" destOrd="3" presId="urn:microsoft.com/office/officeart/2008/layout/IncreasingCircleProcess"/>
    <dgm:cxn modelId="{46635BEA-F8E9-4981-A48E-60B395A18660}" srcId="{AC5937ED-A34E-4BA8-8C16-6E4DDEE8BE7D}" destId="{B424D652-03EC-4800-B17A-CE845D239C41}" srcOrd="9" destOrd="0" parTransId="{A4D8D6C4-008D-45D4-B7E8-5075A9832CD5}" sibTransId="{9CBDF60E-CD8F-4E1B-AC18-6894CA36063C}"/>
    <dgm:cxn modelId="{C47F35ED-3E51-4F4C-B2B5-0339C0A103D6}" srcId="{4C3CD77C-49C3-410E-A7F8-1CB33F5E9354}" destId="{0F843882-4986-4C47-B8F4-B655CE82069D}" srcOrd="4" destOrd="0" parTransId="{4CA62799-D663-4775-900A-C58FF0ECF8E2}" sibTransId="{7141AD7D-20FA-4D84-8A92-4D4D23FB1D1E}"/>
    <dgm:cxn modelId="{3267C6EE-A815-4334-8E5A-3AF3AF4E2E98}" srcId="{922EA999-83BF-4879-8934-97A6214B03DD}" destId="{547E387F-7771-4217-B120-9D058DB6CD13}" srcOrd="2" destOrd="0" parTransId="{981ED4BB-5B62-4710-80D8-1EB876AC16A4}" sibTransId="{917445FC-CA6C-426A-8AAE-2238635A4EDB}"/>
    <dgm:cxn modelId="{8BB666F3-8C8E-4202-B368-F6A2EEEE1386}" srcId="{4C3CD77C-49C3-410E-A7F8-1CB33F5E9354}" destId="{A4368F70-7BC7-4284-81E1-531A2E080362}" srcOrd="5" destOrd="0" parTransId="{C633919F-CCA3-4B15-A9A4-8755F14A7C08}" sibTransId="{DDDB52D6-12A3-4D02-AEC2-2C37D523AE0D}"/>
    <dgm:cxn modelId="{359789F8-808C-4B34-9876-5F2986769132}" srcId="{AC5937ED-A34E-4BA8-8C16-6E4DDEE8BE7D}" destId="{A1C98CC7-4801-47E4-A2C4-8698CA0BC606}" srcOrd="11" destOrd="0" parTransId="{A101FCF2-0ABD-4DCD-BA3E-873D0820DF42}" sibTransId="{33257783-7249-49BA-A842-2315C2C4B67E}"/>
    <dgm:cxn modelId="{D6FE4CF6-C924-431F-8249-FC19344934D7}" type="presParOf" srcId="{DAE1F659-07DF-425B-A1B5-C1051266D07C}" destId="{D1D3A007-2DE4-423D-9AF1-B02C37206143}" srcOrd="0" destOrd="0" presId="urn:microsoft.com/office/officeart/2008/layout/IncreasingCircleProcess"/>
    <dgm:cxn modelId="{E35F3F40-E9BA-49E7-9A48-B9FE22B04C66}" type="presParOf" srcId="{D1D3A007-2DE4-423D-9AF1-B02C37206143}" destId="{9A014C05-144F-4602-8BEB-EBBF7D281553}" srcOrd="0" destOrd="0" presId="urn:microsoft.com/office/officeart/2008/layout/IncreasingCircleProcess"/>
    <dgm:cxn modelId="{003C4247-EFC7-45C2-B3E7-93B666347440}" type="presParOf" srcId="{D1D3A007-2DE4-423D-9AF1-B02C37206143}" destId="{95CC8E9C-7022-442D-80E0-C226F86B9EB0}" srcOrd="1" destOrd="0" presId="urn:microsoft.com/office/officeart/2008/layout/IncreasingCircleProcess"/>
    <dgm:cxn modelId="{ACDC0E92-4289-4BC8-BCD2-BBE44F1CEA3A}" type="presParOf" srcId="{D1D3A007-2DE4-423D-9AF1-B02C37206143}" destId="{C16321EB-DAC3-4D9B-8B9C-9112B9383A00}" srcOrd="2" destOrd="0" presId="urn:microsoft.com/office/officeart/2008/layout/IncreasingCircleProcess"/>
    <dgm:cxn modelId="{F441214C-BB26-477F-89D3-D4DE4D47FD7D}" type="presParOf" srcId="{D1D3A007-2DE4-423D-9AF1-B02C37206143}" destId="{14EB200E-AEB5-44DB-A79B-303CD15DCA0A}" srcOrd="3" destOrd="0" presId="urn:microsoft.com/office/officeart/2008/layout/IncreasingCircleProcess"/>
    <dgm:cxn modelId="{F3F35DEE-F760-4470-A7C8-01387632A4DC}" type="presParOf" srcId="{DAE1F659-07DF-425B-A1B5-C1051266D07C}" destId="{433115E2-913E-4099-8638-F4742D03F97C}" srcOrd="1" destOrd="0" presId="urn:microsoft.com/office/officeart/2008/layout/IncreasingCircleProcess"/>
    <dgm:cxn modelId="{B25F1D8C-0B77-40DD-B65B-8BBFEC53FA95}" type="presParOf" srcId="{DAE1F659-07DF-425B-A1B5-C1051266D07C}" destId="{6A02E4FA-76B3-4103-B061-112AED9E66F4}" srcOrd="2" destOrd="0" presId="urn:microsoft.com/office/officeart/2008/layout/IncreasingCircleProcess"/>
    <dgm:cxn modelId="{C943DA39-EE5B-44FB-8B84-5A59F3A1486D}" type="presParOf" srcId="{6A02E4FA-76B3-4103-B061-112AED9E66F4}" destId="{894BDAD2-D1F0-4CC4-BA5D-8B494DA41BA0}" srcOrd="0" destOrd="0" presId="urn:microsoft.com/office/officeart/2008/layout/IncreasingCircleProcess"/>
    <dgm:cxn modelId="{CE6E13F8-57C3-4FA5-8B10-98C8D4425C7A}" type="presParOf" srcId="{6A02E4FA-76B3-4103-B061-112AED9E66F4}" destId="{E2AA2506-44E4-49D3-A914-2D16C52D4FF9}" srcOrd="1" destOrd="0" presId="urn:microsoft.com/office/officeart/2008/layout/IncreasingCircleProcess"/>
    <dgm:cxn modelId="{170EFE53-AE39-4A9C-B3ED-A88BB85B186F}" type="presParOf" srcId="{6A02E4FA-76B3-4103-B061-112AED9E66F4}" destId="{A6DE0C9C-4AED-465E-9182-99A0E162AFCE}" srcOrd="2" destOrd="0" presId="urn:microsoft.com/office/officeart/2008/layout/IncreasingCircleProcess"/>
    <dgm:cxn modelId="{1BFE4FDC-5E70-4F21-83D3-73435BC0AC2C}" type="presParOf" srcId="{6A02E4FA-76B3-4103-B061-112AED9E66F4}" destId="{3DAE292F-BBA9-411C-B611-9D3AA512FBBD}" srcOrd="3" destOrd="0" presId="urn:microsoft.com/office/officeart/2008/layout/IncreasingCircleProcess"/>
    <dgm:cxn modelId="{C0D4BE9B-058C-4FB9-B55F-756919DA5856}" type="presParOf" srcId="{DAE1F659-07DF-425B-A1B5-C1051266D07C}" destId="{FD724E5A-E943-452F-A1DF-568AEC0372F4}" srcOrd="3" destOrd="0" presId="urn:microsoft.com/office/officeart/2008/layout/IncreasingCircleProcess"/>
    <dgm:cxn modelId="{D9B9B8C6-D83F-4165-916C-ED3AA646BDEC}" type="presParOf" srcId="{DAE1F659-07DF-425B-A1B5-C1051266D07C}" destId="{B618EA08-FA14-464B-BCCC-AFA953687235}" srcOrd="4" destOrd="0" presId="urn:microsoft.com/office/officeart/2008/layout/IncreasingCircleProcess"/>
    <dgm:cxn modelId="{8ED0CB95-5144-430B-96A3-10C6AC7C2997}" type="presParOf" srcId="{B618EA08-FA14-464B-BCCC-AFA953687235}" destId="{E43EAF56-1A67-425F-9E3B-87609CB13528}" srcOrd="0" destOrd="0" presId="urn:microsoft.com/office/officeart/2008/layout/IncreasingCircleProcess"/>
    <dgm:cxn modelId="{AEBBA1BE-BDBC-4E9F-8197-320D9AB5F3E9}" type="presParOf" srcId="{B618EA08-FA14-464B-BCCC-AFA953687235}" destId="{61A15095-F34B-4659-B48E-0C0249F77641}" srcOrd="1" destOrd="0" presId="urn:microsoft.com/office/officeart/2008/layout/IncreasingCircleProcess"/>
    <dgm:cxn modelId="{F41893D3-A9DE-45DC-B63E-D859CEF1F80A}" type="presParOf" srcId="{B618EA08-FA14-464B-BCCC-AFA953687235}" destId="{459DBF97-7BB8-441B-8B97-9D22CEF7000E}" srcOrd="2" destOrd="0" presId="urn:microsoft.com/office/officeart/2008/layout/IncreasingCircleProcess"/>
    <dgm:cxn modelId="{2B965B07-D527-4715-81F3-02E65F6B0F35}" type="presParOf" srcId="{B618EA08-FA14-464B-BCCC-AFA953687235}" destId="{2A826DE4-C7E4-410C-BD66-2F2AEC70CF7D}" srcOrd="3" destOrd="0" presId="urn:microsoft.com/office/officeart/2008/layout/IncreasingCircleProcess"/>
  </dgm:cxnLst>
  <dgm:bg>
    <a:solidFill>
      <a:schemeClr val="accent2">
        <a:lumMod val="75000"/>
      </a:schemeClr>
    </a:solidFill>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014C05-144F-4602-8BEB-EBBF7D281553}">
      <dsp:nvSpPr>
        <dsp:cNvPr id="0" name=""/>
        <dsp:cNvSpPr/>
      </dsp:nvSpPr>
      <dsp:spPr>
        <a:xfrm>
          <a:off x="1239" y="0"/>
          <a:ext cx="397293" cy="39729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8E9C-7022-442D-80E0-C226F86B9EB0}">
      <dsp:nvSpPr>
        <dsp:cNvPr id="0" name=""/>
        <dsp:cNvSpPr/>
      </dsp:nvSpPr>
      <dsp:spPr>
        <a:xfrm>
          <a:off x="40968" y="39729"/>
          <a:ext cx="317834" cy="317834"/>
        </a:xfrm>
        <a:prstGeom prst="chord">
          <a:avLst>
            <a:gd name="adj1" fmla="val 1168272"/>
            <a:gd name="adj2" fmla="val 9631728"/>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6321EB-DAC3-4D9B-8B9C-9112B9383A00}">
      <dsp:nvSpPr>
        <dsp:cNvPr id="0" name=""/>
        <dsp:cNvSpPr/>
      </dsp:nvSpPr>
      <dsp:spPr>
        <a:xfrm>
          <a:off x="481302" y="397293"/>
          <a:ext cx="1175326" cy="167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Amount of </a:t>
          </a:r>
          <a:r>
            <a:rPr lang="en-PH" sz="1050" b="0" i="0" u="none" kern="1200" dirty="0" err="1">
              <a:latin typeface="Century Schoolbook" panose="02040604050505020304" pitchFamily="18" charset="0"/>
            </a:rPr>
            <a:t>Builtup</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Mangrove Loss</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US" sz="1050" b="0" i="0" u="none" kern="1200" dirty="0">
              <a:latin typeface="Century Schoolbook" panose="02040604050505020304" pitchFamily="18" charset="0"/>
            </a:rPr>
            <a:t>Rate of </a:t>
          </a:r>
          <a:r>
            <a:rPr lang="en-US" sz="1050" b="0" i="0" u="none" kern="1200" dirty="0" err="1">
              <a:latin typeface="Century Schoolbook" panose="02040604050505020304" pitchFamily="18" charset="0"/>
            </a:rPr>
            <a:t>Rlelative</a:t>
          </a:r>
          <a:r>
            <a:rPr lang="en-US" sz="1050" b="0" i="0" u="none" kern="1200" dirty="0">
              <a:latin typeface="Century Schoolbook" panose="02040604050505020304" pitchFamily="18" charset="0"/>
            </a:rPr>
            <a:t> Sea Level Change</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Mean Temperature</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err="1">
              <a:latin typeface="Century Schoolbook" panose="02040604050505020304" pitchFamily="18" charset="0"/>
            </a:rPr>
            <a:t>Precepitation</a:t>
          </a:r>
          <a:endParaRPr lang="en-PH" sz="1050" b="0" i="0" u="none"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Population/</a:t>
          </a:r>
          <a:r>
            <a:rPr lang="en-PH" sz="1050" b="0" i="0" u="none" kern="1200" dirty="0" err="1">
              <a:latin typeface="Century Schoolbook" panose="02040604050505020304" pitchFamily="18" charset="0"/>
            </a:rPr>
            <a:t>Sqkm</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Population Change</a:t>
          </a:r>
          <a:endParaRPr lang="en-PH" sz="1050" kern="1200" dirty="0">
            <a:latin typeface="Century Schoolbook" panose="02040604050505020304" pitchFamily="18" charset="0"/>
          </a:endParaRPr>
        </a:p>
      </dsp:txBody>
      <dsp:txXfrm>
        <a:off x="481302" y="397293"/>
        <a:ext cx="1175326" cy="1671943"/>
      </dsp:txXfrm>
    </dsp:sp>
    <dsp:sp modelId="{14EB200E-AEB5-44DB-A79B-303CD15DCA0A}">
      <dsp:nvSpPr>
        <dsp:cNvPr id="0" name=""/>
        <dsp:cNvSpPr/>
      </dsp:nvSpPr>
      <dsp:spPr>
        <a:xfrm>
          <a:off x="481302" y="0"/>
          <a:ext cx="1175326" cy="39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b" anchorCtr="0">
          <a:noAutofit/>
        </a:bodyPr>
        <a:lstStyle/>
        <a:p>
          <a:pPr marL="0" lvl="0" indent="0" algn="l" defTabSz="466725">
            <a:lnSpc>
              <a:spcPct val="90000"/>
            </a:lnSpc>
            <a:spcBef>
              <a:spcPct val="0"/>
            </a:spcBef>
            <a:spcAft>
              <a:spcPct val="35000"/>
            </a:spcAft>
            <a:buNone/>
          </a:pPr>
          <a:r>
            <a:rPr lang="en-PH" sz="1050" b="1" kern="1200" dirty="0">
              <a:latin typeface="Century Schoolbook" panose="02040604050505020304" pitchFamily="18" charset="0"/>
            </a:rPr>
            <a:t>Exposure</a:t>
          </a:r>
        </a:p>
      </dsp:txBody>
      <dsp:txXfrm>
        <a:off x="481302" y="0"/>
        <a:ext cx="1175326" cy="397293"/>
      </dsp:txXfrm>
    </dsp:sp>
    <dsp:sp modelId="{894BDAD2-D1F0-4CC4-BA5D-8B494DA41BA0}">
      <dsp:nvSpPr>
        <dsp:cNvPr id="0" name=""/>
        <dsp:cNvSpPr/>
      </dsp:nvSpPr>
      <dsp:spPr>
        <a:xfrm>
          <a:off x="1739398" y="0"/>
          <a:ext cx="397293" cy="39729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AA2506-44E4-49D3-A914-2D16C52D4FF9}">
      <dsp:nvSpPr>
        <dsp:cNvPr id="0" name=""/>
        <dsp:cNvSpPr/>
      </dsp:nvSpPr>
      <dsp:spPr>
        <a:xfrm>
          <a:off x="1779127" y="39729"/>
          <a:ext cx="317834" cy="317834"/>
        </a:xfrm>
        <a:prstGeom prst="chord">
          <a:avLst>
            <a:gd name="adj1" fmla="val 20431728"/>
            <a:gd name="adj2" fmla="val 11968272"/>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6DE0C9C-4AED-465E-9182-99A0E162AFCE}">
      <dsp:nvSpPr>
        <dsp:cNvPr id="0" name=""/>
        <dsp:cNvSpPr/>
      </dsp:nvSpPr>
      <dsp:spPr>
        <a:xfrm>
          <a:off x="2219461" y="397293"/>
          <a:ext cx="1175326" cy="167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Coastal Landform &amp; Rock Type</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Seasonal Beach Recovery</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Slope from the Shoreline</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Width of Reef Flat</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Beach Vegetation</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Coastal Habitats Present</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Coastal &amp; Offshore Mining</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Structures in the Foreshore</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Distance from Roads</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Distance from Economic Zones</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Distance from Ports</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Water Quality</a:t>
          </a:r>
          <a:endParaRPr lang="en-PH" sz="1050" kern="1200" dirty="0">
            <a:latin typeface="Century Schoolbook" panose="02040604050505020304" pitchFamily="18" charset="0"/>
          </a:endParaRPr>
        </a:p>
      </dsp:txBody>
      <dsp:txXfrm>
        <a:off x="2219461" y="397293"/>
        <a:ext cx="1175326" cy="1671943"/>
      </dsp:txXfrm>
    </dsp:sp>
    <dsp:sp modelId="{3DAE292F-BBA9-411C-B611-9D3AA512FBBD}">
      <dsp:nvSpPr>
        <dsp:cNvPr id="0" name=""/>
        <dsp:cNvSpPr/>
      </dsp:nvSpPr>
      <dsp:spPr>
        <a:xfrm>
          <a:off x="2219461" y="0"/>
          <a:ext cx="1175326" cy="39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b" anchorCtr="0">
          <a:noAutofit/>
        </a:bodyPr>
        <a:lstStyle/>
        <a:p>
          <a:pPr marL="0" lvl="0" indent="0" algn="l" defTabSz="466725">
            <a:lnSpc>
              <a:spcPct val="90000"/>
            </a:lnSpc>
            <a:spcBef>
              <a:spcPct val="0"/>
            </a:spcBef>
            <a:spcAft>
              <a:spcPct val="35000"/>
            </a:spcAft>
            <a:buNone/>
          </a:pPr>
          <a:r>
            <a:rPr lang="en-PH" sz="1050" b="1" kern="1200" dirty="0">
              <a:latin typeface="Century Schoolbook" panose="02040604050505020304" pitchFamily="18" charset="0"/>
            </a:rPr>
            <a:t>Sensitivity</a:t>
          </a:r>
        </a:p>
      </dsp:txBody>
      <dsp:txXfrm>
        <a:off x="2219461" y="0"/>
        <a:ext cx="1175326" cy="397293"/>
      </dsp:txXfrm>
    </dsp:sp>
    <dsp:sp modelId="{E43EAF56-1A67-425F-9E3B-87609CB13528}">
      <dsp:nvSpPr>
        <dsp:cNvPr id="0" name=""/>
        <dsp:cNvSpPr/>
      </dsp:nvSpPr>
      <dsp:spPr>
        <a:xfrm>
          <a:off x="3477557" y="0"/>
          <a:ext cx="397293" cy="39729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A15095-F34B-4659-B48E-0C0249F77641}">
      <dsp:nvSpPr>
        <dsp:cNvPr id="0" name=""/>
        <dsp:cNvSpPr/>
      </dsp:nvSpPr>
      <dsp:spPr>
        <a:xfrm>
          <a:off x="3517286" y="39729"/>
          <a:ext cx="317834" cy="317834"/>
        </a:xfrm>
        <a:prstGeom prst="chord">
          <a:avLst>
            <a:gd name="adj1" fmla="val 16200000"/>
            <a:gd name="adj2" fmla="val 16200000"/>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9DBF97-7BB8-441B-8B97-9D22CEF7000E}">
      <dsp:nvSpPr>
        <dsp:cNvPr id="0" name=""/>
        <dsp:cNvSpPr/>
      </dsp:nvSpPr>
      <dsp:spPr>
        <a:xfrm>
          <a:off x="3957620" y="397293"/>
          <a:ext cx="1175326" cy="1671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t" anchorCtr="0">
          <a:noAutofit/>
        </a:bodyPr>
        <a:lstStyle/>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Chlorophyll-a</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Coastal Structures</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Types of Coastal Development</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US" sz="1050" b="0" i="0" u="none" kern="1200" dirty="0">
              <a:latin typeface="Century Schoolbook" panose="02040604050505020304" pitchFamily="18" charset="0"/>
            </a:rPr>
            <a:t>LGU Awareness on the Importance of Seagrass</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US" sz="1050" b="0" i="0" u="none" kern="1200" dirty="0">
              <a:latin typeface="Century Schoolbook" panose="02040604050505020304" pitchFamily="18" charset="0"/>
            </a:rPr>
            <a:t>Local Knowledge of Residents on Seagrass</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Distance from MPAS</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Distance from Monitoring Sites</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Distance from Reefs</a:t>
          </a:r>
          <a:endParaRPr lang="en-PH" sz="1050" kern="1200" dirty="0">
            <a:latin typeface="Century Schoolbook" panose="02040604050505020304" pitchFamily="18" charset="0"/>
          </a:endParaRPr>
        </a:p>
        <a:p>
          <a:pPr marL="0" lvl="0" indent="0" algn="l" defTabSz="466725">
            <a:lnSpc>
              <a:spcPct val="90000"/>
            </a:lnSpc>
            <a:spcBef>
              <a:spcPct val="0"/>
            </a:spcBef>
            <a:spcAft>
              <a:spcPct val="35000"/>
            </a:spcAft>
            <a:buNone/>
          </a:pPr>
          <a:r>
            <a:rPr lang="en-PH" sz="1050" b="0" i="0" u="none" kern="1200" dirty="0">
              <a:latin typeface="Century Schoolbook" panose="02040604050505020304" pitchFamily="18" charset="0"/>
            </a:rPr>
            <a:t>Distance from Seagrass</a:t>
          </a:r>
        </a:p>
      </dsp:txBody>
      <dsp:txXfrm>
        <a:off x="3957620" y="397293"/>
        <a:ext cx="1175326" cy="1671943"/>
      </dsp:txXfrm>
    </dsp:sp>
    <dsp:sp modelId="{2A826DE4-C7E4-410C-BD66-2F2AEC70CF7D}">
      <dsp:nvSpPr>
        <dsp:cNvPr id="0" name=""/>
        <dsp:cNvSpPr/>
      </dsp:nvSpPr>
      <dsp:spPr>
        <a:xfrm>
          <a:off x="3957620" y="0"/>
          <a:ext cx="1175326" cy="3972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b" anchorCtr="0">
          <a:noAutofit/>
        </a:bodyPr>
        <a:lstStyle/>
        <a:p>
          <a:pPr marL="0" lvl="0" indent="0" algn="l" defTabSz="466725">
            <a:lnSpc>
              <a:spcPct val="90000"/>
            </a:lnSpc>
            <a:spcBef>
              <a:spcPct val="0"/>
            </a:spcBef>
            <a:spcAft>
              <a:spcPct val="35000"/>
            </a:spcAft>
            <a:buNone/>
          </a:pPr>
          <a:r>
            <a:rPr lang="en-PH" sz="1050" b="1" kern="1200" dirty="0">
              <a:latin typeface="Century Schoolbook" panose="02040604050505020304" pitchFamily="18" charset="0"/>
            </a:rPr>
            <a:t>Adaptive Capacity</a:t>
          </a:r>
        </a:p>
      </dsp:txBody>
      <dsp:txXfrm>
        <a:off x="3957620" y="0"/>
        <a:ext cx="1175326" cy="397293"/>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D240FE-BA69-4823-AB34-5F3DE45F907C}" type="datetimeFigureOut">
              <a:rPr lang="en-PH" smtClean="0"/>
              <a:t>04/04/202222</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53DF4D-776D-4977-9A77-BED00EADF9D8}" type="slidenum">
              <a:rPr lang="en-PH" smtClean="0"/>
              <a:t>‹#›</a:t>
            </a:fld>
            <a:endParaRPr lang="en-PH"/>
          </a:p>
        </p:txBody>
      </p:sp>
    </p:spTree>
    <p:extLst>
      <p:ext uri="{BB962C8B-B14F-4D97-AF65-F5344CB8AC3E}">
        <p14:creationId xmlns:p14="http://schemas.microsoft.com/office/powerpoint/2010/main" val="1061909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maxwellridgeway"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photos/LROuwFNy9h4"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photos/vtvwsA82aJE"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maxwellridgeway"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unsplash.com/photos/LROuwFNy9h4"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photos/LROuwFNy9h4" TargetMode="External"/><Relationship Id="rId7" Type="http://schemas.openxmlformats.org/officeDocument/2006/relationships/hyperlink" Target="https://unsplash.com/photos/bPldxRHkTzw"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unsplash.com/photos/UCd78vfC8vU" TargetMode="External"/><Relationship Id="rId5" Type="http://schemas.openxmlformats.org/officeDocument/2006/relationships/hyperlink" Target="https://unsplash.com/photos/djswadct1ps" TargetMode="External"/><Relationship Id="rId4" Type="http://schemas.openxmlformats.org/officeDocument/2006/relationships/hyperlink" Target="https://unsplash.com/photos/39SHYToxfiQ"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ages.cs.wisc.edu/~bolo/shipyard/neural/local.htm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google.com/imgres?imgurl=https%3A%2F%2Fthumbs.gfycat.com%2FSmoggyKindDuckbillcat-max-1mb.gif&amp;imgrefurl=https%3A%2F%2Fgfycat.com%2Fgifs%2Fsearch%2Fartificial%2Bintelligence&amp;docid=PH6Gr4VzrKCSAM&amp;tbnid=tsY6tXtuUNOmzM%3A&amp;vet=10ahUKEwj87ZqJ7qblAhVIeXAKHfhuBqMQMwh7KAIwAg..i&amp;w=540&amp;h=304&amp;bih=682&amp;biw=1536&amp;q=artificial%20intelligence%20gif&amp;ved=0ahUKEwj87ZqJ7qblAhVIeXAKHfhuBqMQMwh7KAIwAg&amp;iact=mrc&amp;uact=8"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New Framework in Assessing the Vulnerability  of Mangrove Forests  Towards Climate Change</a:t>
            </a:r>
          </a:p>
          <a:p>
            <a:endParaRPr lang="en-US" sz="1200" dirty="0"/>
          </a:p>
          <a:p>
            <a:r>
              <a:rPr lang="en-US" sz="1200" dirty="0"/>
              <a:t>Assessing the Vulnerability  of Mangrove Forests Towards Climate Change Using a GIS based Dynamic Neural Network Approach</a:t>
            </a: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PH" sz="1200" kern="1200" dirty="0">
                <a:solidFill>
                  <a:schemeClr val="tx1"/>
                </a:solidFill>
                <a:effectLst/>
                <a:latin typeface="+mn-lt"/>
                <a:ea typeface="+mn-ea"/>
                <a:cs typeface="+mn-cs"/>
              </a:rPr>
              <a:t>Mangrove forests have been proven to be an essential player in creating resilience in the coastal regions towards climate change. Although they provide protection towards climate change and other coastal threats such as tsunamis and coastal degradation, they are still very much vulnerable towards climate change. With this, I am proposing a study titled: </a:t>
            </a:r>
          </a:p>
          <a:p>
            <a:endParaRPr lang="en-PH" dirty="0"/>
          </a:p>
          <a:p>
            <a:endParaRPr lang="en-PH" dirty="0"/>
          </a:p>
          <a:p>
            <a:r>
              <a:rPr lang="en-PH" dirty="0"/>
              <a:t>Image Source: </a:t>
            </a:r>
            <a:r>
              <a:rPr lang="en-PH" sz="1200" b="0" i="0" u="none" strike="noStrike" kern="1200" dirty="0">
                <a:solidFill>
                  <a:schemeClr val="tx1"/>
                </a:solidFill>
                <a:effectLst/>
                <a:latin typeface="+mn-lt"/>
                <a:ea typeface="+mn-ea"/>
                <a:cs typeface="+mn-cs"/>
                <a:hlinkClick r:id="rId3"/>
              </a:rPr>
              <a:t>Maxwell Ridgeway</a:t>
            </a:r>
            <a:endParaRPr lang="en-PH" sz="1200" b="0" i="0" u="none" strike="noStrike" kern="1200" dirty="0">
              <a:solidFill>
                <a:schemeClr val="tx1"/>
              </a:solidFill>
              <a:effectLst/>
              <a:latin typeface="+mn-lt"/>
              <a:ea typeface="+mn-ea"/>
              <a:cs typeface="+mn-cs"/>
            </a:endParaRPr>
          </a:p>
          <a:p>
            <a:r>
              <a:rPr lang="en-PH" dirty="0">
                <a:hlinkClick r:id="rId4"/>
              </a:rPr>
              <a:t>https://unsplash.com/photos/LROuwFNy9h4</a:t>
            </a:r>
            <a:endParaRPr lang="en-PH" dirty="0"/>
          </a:p>
          <a:p>
            <a:endParaRPr lang="en-PH" dirty="0"/>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a:t>
            </a:fld>
            <a:endParaRPr lang="en-PH"/>
          </a:p>
        </p:txBody>
      </p:sp>
    </p:spTree>
    <p:extLst>
      <p:ext uri="{BB962C8B-B14F-4D97-AF65-F5344CB8AC3E}">
        <p14:creationId xmlns:p14="http://schemas.microsoft.com/office/powerpoint/2010/main" val="10788650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hlinkClick r:id="rId3"/>
              </a:rPr>
              <a:t>https://unsplash.com/photos/vtvwsA82aJE</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18</a:t>
            </a:fld>
            <a:endParaRPr lang="en-PH"/>
          </a:p>
        </p:txBody>
      </p:sp>
    </p:spTree>
    <p:extLst>
      <p:ext uri="{BB962C8B-B14F-4D97-AF65-F5344CB8AC3E}">
        <p14:creationId xmlns:p14="http://schemas.microsoft.com/office/powerpoint/2010/main" val="4986015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Image Source: </a:t>
            </a:r>
          </a:p>
          <a:p>
            <a:r>
              <a:rPr lang="en-PH" dirty="0"/>
              <a:t>https://unsplash.com/photos/zVH_KLQWWM8</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20</a:t>
            </a:fld>
            <a:endParaRPr lang="en-PH"/>
          </a:p>
        </p:txBody>
      </p:sp>
    </p:spTree>
    <p:extLst>
      <p:ext uri="{BB962C8B-B14F-4D97-AF65-F5344CB8AC3E}">
        <p14:creationId xmlns:p14="http://schemas.microsoft.com/office/powerpoint/2010/main" val="3613244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This presentation will be divided into the following parts: Objectives, RL, Methods, Expected Output, Limitations, Significance</a:t>
            </a:r>
          </a:p>
          <a:p>
            <a:endParaRPr lang="en-PH" dirty="0"/>
          </a:p>
          <a:p>
            <a:r>
              <a:rPr lang="en-PH" dirty="0"/>
              <a:t>Image Source: </a:t>
            </a:r>
            <a:r>
              <a:rPr lang="en-PH" sz="1200" b="0" i="0" u="none" strike="noStrike" kern="1200" dirty="0">
                <a:solidFill>
                  <a:schemeClr val="tx1"/>
                </a:solidFill>
                <a:effectLst/>
                <a:latin typeface="+mn-lt"/>
                <a:ea typeface="+mn-ea"/>
                <a:cs typeface="+mn-cs"/>
                <a:hlinkClick r:id="rId3"/>
              </a:rPr>
              <a:t>Maxwell Ridgeway</a:t>
            </a:r>
            <a:endParaRPr lang="en-PH" sz="1200" b="0" i="0" u="none" strike="noStrike" kern="1200" dirty="0">
              <a:solidFill>
                <a:schemeClr val="tx1"/>
              </a:solidFill>
              <a:effectLst/>
              <a:latin typeface="+mn-lt"/>
              <a:ea typeface="+mn-ea"/>
              <a:cs typeface="+mn-cs"/>
            </a:endParaRPr>
          </a:p>
          <a:p>
            <a:r>
              <a:rPr lang="en-PH" dirty="0">
                <a:hlinkClick r:id="rId4"/>
              </a:rPr>
              <a:t>https://unsplash.com/photos/LROuwFNy9h4</a:t>
            </a:r>
            <a:endParaRPr lang="en-PH" dirty="0"/>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a:t>
            </a:fld>
            <a:endParaRPr lang="en-PH"/>
          </a:p>
        </p:txBody>
      </p:sp>
    </p:spTree>
    <p:extLst>
      <p:ext uri="{BB962C8B-B14F-4D97-AF65-F5344CB8AC3E}">
        <p14:creationId xmlns:p14="http://schemas.microsoft.com/office/powerpoint/2010/main" val="344082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According to </a:t>
            </a:r>
            <a:r>
              <a:rPr lang="en-PH" dirty="0" err="1"/>
              <a:t>Bellard</a:t>
            </a:r>
            <a:r>
              <a:rPr lang="en-PH" dirty="0"/>
              <a:t> et al. (2012), climate change is unequivocal and represents one of the greatest global threats to biodiversity and associated ecosystem services in the coming decades. Accounting for a changing climate is becoming a necessity for environmental managers, requiring them not only to rely on geographically fixed entities such as protected areas for biodiversity conservation but also to consider more adaptive approaches. Let us focus on one ecosystem, Mangroves.</a:t>
            </a:r>
          </a:p>
          <a:p>
            <a:endParaRPr lang="en-PH" dirty="0"/>
          </a:p>
          <a:p>
            <a:endParaRPr lang="en-PH" dirty="0"/>
          </a:p>
          <a:p>
            <a:r>
              <a:rPr lang="en-PH" dirty="0"/>
              <a:t>Image Source: </a:t>
            </a:r>
            <a:br>
              <a:rPr lang="en-PH" dirty="0"/>
            </a:br>
            <a:r>
              <a:rPr lang="en-PH" dirty="0">
                <a:hlinkClick r:id="rId3"/>
              </a:rPr>
              <a:t>https://unsplash.com/photos/LROuwFNy9h4</a:t>
            </a:r>
            <a:endParaRPr lang="en-PH" dirty="0"/>
          </a:p>
          <a:p>
            <a:r>
              <a:rPr lang="en-PH" dirty="0">
                <a:hlinkClick r:id="rId4"/>
              </a:rPr>
              <a:t>https://unsplash.com/photos/39SHYToxfiQ</a:t>
            </a:r>
            <a:endParaRPr lang="en-PH" dirty="0"/>
          </a:p>
          <a:p>
            <a:r>
              <a:rPr lang="en-PH" dirty="0">
                <a:hlinkClick r:id="rId5"/>
              </a:rPr>
              <a:t>https://unsplash.com/photos/djswadct1ps</a:t>
            </a:r>
            <a:endParaRPr lang="en-PH" dirty="0"/>
          </a:p>
          <a:p>
            <a:r>
              <a:rPr lang="en-PH" dirty="0">
                <a:hlinkClick r:id="rId6"/>
              </a:rPr>
              <a:t>https://unsplash.com/photos/UCd78vfC8vU</a:t>
            </a:r>
            <a:endParaRPr lang="en-PH" dirty="0"/>
          </a:p>
          <a:p>
            <a:r>
              <a:rPr lang="en-PH" dirty="0">
                <a:hlinkClick r:id="rId7"/>
              </a:rPr>
              <a:t>https://unsplash.com/photos/bPldxRHkTzw</a:t>
            </a: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4</a:t>
            </a:fld>
            <a:endParaRPr lang="en-PH"/>
          </a:p>
        </p:txBody>
      </p:sp>
    </p:spTree>
    <p:extLst>
      <p:ext uri="{BB962C8B-B14F-4D97-AF65-F5344CB8AC3E}">
        <p14:creationId xmlns:p14="http://schemas.microsoft.com/office/powerpoint/2010/main" val="2076796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kern="1200" dirty="0">
                <a:solidFill>
                  <a:schemeClr val="tx1"/>
                </a:solidFill>
                <a:effectLst/>
                <a:latin typeface="+mn-lt"/>
                <a:ea typeface="+mn-ea"/>
                <a:cs typeface="+mn-cs"/>
              </a:rPr>
              <a:t>Mangrove forests live in the tropical and subtropical regions at the interface between terrestrial and marine environments (Koh, </a:t>
            </a:r>
            <a:r>
              <a:rPr lang="en-PH" sz="1200" kern="1200" dirty="0" err="1">
                <a:solidFill>
                  <a:schemeClr val="tx1"/>
                </a:solidFill>
                <a:effectLst/>
                <a:latin typeface="+mn-lt"/>
                <a:ea typeface="+mn-ea"/>
                <a:cs typeface="+mn-cs"/>
              </a:rPr>
              <a:t>Teh</a:t>
            </a:r>
            <a:r>
              <a:rPr lang="en-PH" sz="1200" kern="1200" dirty="0">
                <a:solidFill>
                  <a:schemeClr val="tx1"/>
                </a:solidFill>
                <a:effectLst/>
                <a:latin typeface="+mn-lt"/>
                <a:ea typeface="+mn-ea"/>
                <a:cs typeface="+mn-cs"/>
              </a:rPr>
              <a:t>, </a:t>
            </a:r>
            <a:r>
              <a:rPr lang="en-PH" sz="1200" kern="1200" dirty="0" err="1">
                <a:solidFill>
                  <a:schemeClr val="tx1"/>
                </a:solidFill>
                <a:effectLst/>
                <a:latin typeface="+mn-lt"/>
                <a:ea typeface="+mn-ea"/>
                <a:cs typeface="+mn-cs"/>
              </a:rPr>
              <a:t>Kh'ng</a:t>
            </a:r>
            <a:r>
              <a:rPr lang="en-PH" sz="1200" kern="1200" dirty="0">
                <a:solidFill>
                  <a:schemeClr val="tx1"/>
                </a:solidFill>
                <a:effectLst/>
                <a:latin typeface="+mn-lt"/>
                <a:ea typeface="+mn-ea"/>
                <a:cs typeface="+mn-cs"/>
              </a:rPr>
              <a:t>, &amp; Raja </a:t>
            </a:r>
            <a:r>
              <a:rPr lang="en-PH" sz="1200" kern="1200" dirty="0" err="1">
                <a:solidFill>
                  <a:schemeClr val="tx1"/>
                </a:solidFill>
                <a:effectLst/>
                <a:latin typeface="+mn-lt"/>
                <a:ea typeface="+mn-ea"/>
                <a:cs typeface="+mn-cs"/>
              </a:rPr>
              <a:t>Barizan</a:t>
            </a:r>
            <a:r>
              <a:rPr lang="en-PH" sz="1200" kern="1200" dirty="0">
                <a:solidFill>
                  <a:schemeClr val="tx1"/>
                </a:solidFill>
                <a:effectLst/>
                <a:latin typeface="+mn-lt"/>
                <a:ea typeface="+mn-ea"/>
                <a:cs typeface="+mn-cs"/>
              </a:rPr>
              <a:t>, 2018). They are found within the intertidal zones of the tropics and subtropics between approximately 30° N and 30° S latitude (Long &amp; </a:t>
            </a:r>
            <a:r>
              <a:rPr lang="en-PH" sz="1200" kern="1200" dirty="0" err="1">
                <a:solidFill>
                  <a:schemeClr val="tx1"/>
                </a:solidFill>
                <a:effectLst/>
                <a:latin typeface="+mn-lt"/>
                <a:ea typeface="+mn-ea"/>
                <a:cs typeface="+mn-cs"/>
              </a:rPr>
              <a:t>Giri</a:t>
            </a:r>
            <a:r>
              <a:rPr lang="en-PH" sz="1200" kern="1200" dirty="0">
                <a:solidFill>
                  <a:schemeClr val="tx1"/>
                </a:solidFill>
                <a:effectLst/>
                <a:latin typeface="+mn-lt"/>
                <a:ea typeface="+mn-ea"/>
                <a:cs typeface="+mn-cs"/>
              </a:rPr>
              <a:t>, Mapping the Philippines' Mangrove Forests Using Landsat Imagery, 2011). As a community, mangroves thrive in a wide range of harsh environmental conditions and they share unique adaptive traits such as salt-excreting leaves, an exposed breathing root system, and production of viviparous propagules (Duke, 1992).  Mangrove habitats are ecologically important because they provide valuable ecosystem goods and services to coastal populations. For example, products such as firewood, alcohol, medicines, fish, and construction materials benefit coastal inhabitants (Brown and Fischer, 1918; Spalding, </a:t>
            </a:r>
            <a:r>
              <a:rPr lang="en-PH" sz="1200" kern="1200" dirty="0" err="1">
                <a:solidFill>
                  <a:schemeClr val="tx1"/>
                </a:solidFill>
                <a:effectLst/>
                <a:latin typeface="+mn-lt"/>
                <a:ea typeface="+mn-ea"/>
                <a:cs typeface="+mn-cs"/>
              </a:rPr>
              <a:t>Blasco</a:t>
            </a:r>
            <a:r>
              <a:rPr lang="en-PH" sz="1200" kern="1200" dirty="0">
                <a:solidFill>
                  <a:schemeClr val="tx1"/>
                </a:solidFill>
                <a:effectLst/>
                <a:latin typeface="+mn-lt"/>
                <a:ea typeface="+mn-ea"/>
                <a:cs typeface="+mn-cs"/>
              </a:rPr>
              <a:t>, and Field, 1997; Walters, 2005 as cited in Long et al., 2014). Additionally, unperturbed mangrove ecosystems provide bio-protection from coastal erosion, tropical storms, and tsunamis (</a:t>
            </a:r>
            <a:r>
              <a:rPr lang="en-PH" sz="1200" kern="1200" dirty="0" err="1">
                <a:solidFill>
                  <a:schemeClr val="tx1"/>
                </a:solidFill>
                <a:effectLst/>
                <a:latin typeface="+mn-lt"/>
                <a:ea typeface="+mn-ea"/>
                <a:cs typeface="+mn-cs"/>
              </a:rPr>
              <a:t>Alongi</a:t>
            </a:r>
            <a:r>
              <a:rPr lang="en-PH" sz="1200" kern="1200" dirty="0">
                <a:solidFill>
                  <a:schemeClr val="tx1"/>
                </a:solidFill>
                <a:effectLst/>
                <a:latin typeface="+mn-lt"/>
                <a:ea typeface="+mn-ea"/>
                <a:cs typeface="+mn-cs"/>
              </a:rPr>
              <a:t>, 2008; </a:t>
            </a:r>
            <a:r>
              <a:rPr lang="en-PH" sz="1200" kern="1200" dirty="0" err="1">
                <a:solidFill>
                  <a:schemeClr val="tx1"/>
                </a:solidFill>
                <a:effectLst/>
                <a:latin typeface="+mn-lt"/>
                <a:ea typeface="+mn-ea"/>
                <a:cs typeface="+mn-cs"/>
              </a:rPr>
              <a:t>Giri</a:t>
            </a:r>
            <a:r>
              <a:rPr lang="en-PH" sz="1200" kern="1200" dirty="0">
                <a:solidFill>
                  <a:schemeClr val="tx1"/>
                </a:solidFill>
                <a:effectLst/>
                <a:latin typeface="+mn-lt"/>
                <a:ea typeface="+mn-ea"/>
                <a:cs typeface="+mn-cs"/>
              </a:rPr>
              <a:t> et al., 2008; Naylor, </a:t>
            </a:r>
            <a:r>
              <a:rPr lang="en-PH" sz="1200" kern="1200" dirty="0" err="1">
                <a:solidFill>
                  <a:schemeClr val="tx1"/>
                </a:solidFill>
                <a:effectLst/>
                <a:latin typeface="+mn-lt"/>
                <a:ea typeface="+mn-ea"/>
                <a:cs typeface="+mn-cs"/>
              </a:rPr>
              <a:t>Viles</a:t>
            </a:r>
            <a:r>
              <a:rPr lang="en-PH" sz="1200" kern="1200" dirty="0">
                <a:solidFill>
                  <a:schemeClr val="tx1"/>
                </a:solidFill>
                <a:effectLst/>
                <a:latin typeface="+mn-lt"/>
                <a:ea typeface="+mn-ea"/>
                <a:cs typeface="+mn-cs"/>
              </a:rPr>
              <a:t>, and Carter, 2002 as cited in Long et al., 2014); offer suitable breeding and feeding sites for numerous aquatic and avian species (</a:t>
            </a:r>
            <a:r>
              <a:rPr lang="en-PH" sz="1200" kern="1200" dirty="0" err="1">
                <a:solidFill>
                  <a:schemeClr val="tx1"/>
                </a:solidFill>
                <a:effectLst/>
                <a:latin typeface="+mn-lt"/>
                <a:ea typeface="+mn-ea"/>
                <a:cs typeface="+mn-cs"/>
              </a:rPr>
              <a:t>Ewel</a:t>
            </a:r>
            <a:r>
              <a:rPr lang="en-PH" sz="1200" kern="1200" dirty="0">
                <a:solidFill>
                  <a:schemeClr val="tx1"/>
                </a:solidFill>
                <a:effectLst/>
                <a:latin typeface="+mn-lt"/>
                <a:ea typeface="+mn-ea"/>
                <a:cs typeface="+mn-cs"/>
              </a:rPr>
              <a:t>, Twilley, and Ong, 1998; </a:t>
            </a:r>
            <a:r>
              <a:rPr lang="en-PH" sz="1200" kern="1200" dirty="0" err="1">
                <a:solidFill>
                  <a:schemeClr val="tx1"/>
                </a:solidFill>
                <a:effectLst/>
                <a:latin typeface="+mn-lt"/>
                <a:ea typeface="+mn-ea"/>
                <a:cs typeface="+mn-cs"/>
              </a:rPr>
              <a:t>Ronnback</a:t>
            </a:r>
            <a:r>
              <a:rPr lang="en-PH" sz="1200" kern="1200" dirty="0">
                <a:solidFill>
                  <a:schemeClr val="tx1"/>
                </a:solidFill>
                <a:effectLst/>
                <a:latin typeface="+mn-lt"/>
                <a:ea typeface="+mn-ea"/>
                <a:cs typeface="+mn-cs"/>
              </a:rPr>
              <a:t>, 1999 as cited in Long et al., 2014); and are a major carbon sink (Donato et al., 2011; Ong, 1993 as cited in Long et al., 2014). Despite their ecological-economic values, around half of total global mangrove coverage has been lost since pre-industrial times (</a:t>
            </a:r>
            <a:r>
              <a:rPr lang="en-PH" sz="1200" kern="1200" dirty="0" err="1">
                <a:solidFill>
                  <a:schemeClr val="tx1"/>
                </a:solidFill>
                <a:effectLst/>
                <a:latin typeface="+mn-lt"/>
                <a:ea typeface="+mn-ea"/>
                <a:cs typeface="+mn-cs"/>
              </a:rPr>
              <a:t>Giri</a:t>
            </a:r>
            <a:r>
              <a:rPr lang="en-PH" sz="1200" kern="1200" dirty="0">
                <a:solidFill>
                  <a:schemeClr val="tx1"/>
                </a:solidFill>
                <a:effectLst/>
                <a:latin typeface="+mn-lt"/>
                <a:ea typeface="+mn-ea"/>
                <a:cs typeface="+mn-cs"/>
              </a:rPr>
              <a:t> et al. 2011). Mangrove forests are currently disappearing at an alarming annual rate of 1 to 2% globally (Long, </a:t>
            </a:r>
            <a:r>
              <a:rPr lang="en-PH" sz="1200" kern="1200" dirty="0" err="1">
                <a:solidFill>
                  <a:schemeClr val="tx1"/>
                </a:solidFill>
                <a:effectLst/>
                <a:latin typeface="+mn-lt"/>
                <a:ea typeface="+mn-ea"/>
                <a:cs typeface="+mn-cs"/>
              </a:rPr>
              <a:t>Napton</a:t>
            </a:r>
            <a:r>
              <a:rPr lang="en-PH" sz="1200" kern="1200" dirty="0">
                <a:solidFill>
                  <a:schemeClr val="tx1"/>
                </a:solidFill>
                <a:effectLst/>
                <a:latin typeface="+mn-lt"/>
                <a:ea typeface="+mn-ea"/>
                <a:cs typeface="+mn-cs"/>
              </a:rPr>
              <a:t>, </a:t>
            </a:r>
            <a:r>
              <a:rPr lang="en-PH" sz="1200" kern="1200" dirty="0" err="1">
                <a:solidFill>
                  <a:schemeClr val="tx1"/>
                </a:solidFill>
                <a:effectLst/>
                <a:latin typeface="+mn-lt"/>
                <a:ea typeface="+mn-ea"/>
                <a:cs typeface="+mn-cs"/>
              </a:rPr>
              <a:t>Giri</a:t>
            </a:r>
            <a:r>
              <a:rPr lang="en-PH" sz="1200" kern="1200" dirty="0">
                <a:solidFill>
                  <a:schemeClr val="tx1"/>
                </a:solidFill>
                <a:effectLst/>
                <a:latin typeface="+mn-lt"/>
                <a:ea typeface="+mn-ea"/>
                <a:cs typeface="+mn-cs"/>
              </a:rPr>
              <a:t>, &amp; </a:t>
            </a:r>
            <a:r>
              <a:rPr lang="en-PH" sz="1200" kern="1200" dirty="0" err="1">
                <a:solidFill>
                  <a:schemeClr val="tx1"/>
                </a:solidFill>
                <a:effectLst/>
                <a:latin typeface="+mn-lt"/>
                <a:ea typeface="+mn-ea"/>
                <a:cs typeface="+mn-cs"/>
              </a:rPr>
              <a:t>Graesser</a:t>
            </a:r>
            <a:r>
              <a:rPr lang="en-PH" sz="1200" kern="1200" dirty="0">
                <a:solidFill>
                  <a:schemeClr val="tx1"/>
                </a:solidFill>
                <a:effectLst/>
                <a:latin typeface="+mn-lt"/>
                <a:ea typeface="+mn-ea"/>
                <a:cs typeface="+mn-cs"/>
              </a:rPr>
              <a:t>, 2013).</a:t>
            </a:r>
          </a:p>
          <a:p>
            <a:endParaRPr lang="en-PH" dirty="0"/>
          </a:p>
          <a:p>
            <a:pPr marL="91440" lvl="0" indent="-114300" algn="l" rtl="0">
              <a:lnSpc>
                <a:spcPct val="90000"/>
              </a:lnSpc>
              <a:spcBef>
                <a:spcPts val="0"/>
              </a:spcBef>
              <a:spcAft>
                <a:spcPts val="0"/>
              </a:spcAft>
              <a:buSzPts val="1800"/>
              <a:buFont typeface="Noto Sans Symbols"/>
              <a:buChar char="▪"/>
            </a:pPr>
            <a:r>
              <a:rPr lang="en-US" sz="1200" dirty="0"/>
              <a:t>Investigate the individual and combined coastal protection services supplied by live corals on reefs, seagrass meadows and mangrove forests under present and future conditions. </a:t>
            </a:r>
            <a:endParaRPr lang="en-US" dirty="0"/>
          </a:p>
          <a:p>
            <a:pPr marL="91440" lvl="0" indent="-114300" algn="l" rtl="0">
              <a:lnSpc>
                <a:spcPct val="90000"/>
              </a:lnSpc>
              <a:spcBef>
                <a:spcPts val="1400"/>
              </a:spcBef>
              <a:spcAft>
                <a:spcPts val="0"/>
              </a:spcAft>
              <a:buSzPts val="1800"/>
              <a:buFont typeface="Noto Sans Symbols"/>
              <a:buChar char="▪"/>
            </a:pPr>
            <a:r>
              <a:rPr lang="en-US" sz="1200" dirty="0"/>
              <a:t>It was found out that together, live corals, seagrasses and mangroves supply more protection services than any individual habitat or any combination of two habitats. </a:t>
            </a:r>
            <a:endParaRPr lang="en-US" dirty="0"/>
          </a:p>
          <a:p>
            <a:pPr marL="91440" lvl="0" indent="0" algn="l" rtl="0">
              <a:lnSpc>
                <a:spcPct val="90000"/>
              </a:lnSpc>
              <a:spcBef>
                <a:spcPts val="1400"/>
              </a:spcBef>
              <a:spcAft>
                <a:spcPts val="0"/>
              </a:spcAft>
              <a:buSzPts val="1800"/>
              <a:buFont typeface="Noto Sans Symbols"/>
              <a:buNone/>
            </a:pPr>
            <a:endParaRPr lang="en-US" sz="1200" dirty="0"/>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5</a:t>
            </a:fld>
            <a:endParaRPr lang="en-PH"/>
          </a:p>
        </p:txBody>
      </p:sp>
    </p:spTree>
    <p:extLst>
      <p:ext uri="{BB962C8B-B14F-4D97-AF65-F5344CB8AC3E}">
        <p14:creationId xmlns:p14="http://schemas.microsoft.com/office/powerpoint/2010/main" val="707241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PH" dirty="0"/>
              <a:t>Use exposure metrics/data here.</a:t>
            </a:r>
          </a:p>
        </p:txBody>
      </p:sp>
      <p:sp>
        <p:nvSpPr>
          <p:cNvPr id="4" name="Slide Number Placeholder 3"/>
          <p:cNvSpPr>
            <a:spLocks noGrp="1"/>
          </p:cNvSpPr>
          <p:nvPr>
            <p:ph type="sldNum" sz="quarter" idx="5"/>
          </p:nvPr>
        </p:nvSpPr>
        <p:spPr/>
        <p:txBody>
          <a:bodyPr/>
          <a:lstStyle/>
          <a:p>
            <a:fld id="{3653DF4D-776D-4977-9A77-BED00EADF9D8}" type="slidenum">
              <a:rPr lang="en-PH" smtClean="0"/>
              <a:t>6</a:t>
            </a:fld>
            <a:endParaRPr lang="en-PH"/>
          </a:p>
        </p:txBody>
      </p:sp>
    </p:spTree>
    <p:extLst>
      <p:ext uri="{BB962C8B-B14F-4D97-AF65-F5344CB8AC3E}">
        <p14:creationId xmlns:p14="http://schemas.microsoft.com/office/powerpoint/2010/main" val="1888057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7</a:t>
            </a:fld>
            <a:endParaRPr lang="en-PH"/>
          </a:p>
        </p:txBody>
      </p:sp>
    </p:spTree>
    <p:extLst>
      <p:ext uri="{BB962C8B-B14F-4D97-AF65-F5344CB8AC3E}">
        <p14:creationId xmlns:p14="http://schemas.microsoft.com/office/powerpoint/2010/main" val="320981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hlinkClick r:id="rId3"/>
              </a:rPr>
              <a:t>http://pages.cs.wisc.edu/~bolo/shipyard/neural/local.html</a:t>
            </a:r>
            <a:endParaRPr lang="en-PH" dirty="0">
              <a:hlinkClick r:id="" action="ppaction://noaction"/>
            </a:endParaRPr>
          </a:p>
          <a:p>
            <a:endParaRPr lang="en-PH" dirty="0">
              <a:hlinkClick r:id="" action="ppaction://noaction"/>
            </a:endParaRPr>
          </a:p>
          <a:p>
            <a:r>
              <a:rPr lang="en-PH" dirty="0">
                <a:hlinkClick r:id="" action="ppaction://noaction"/>
              </a:rPr>
              <a:t>https://www.google.com/</a:t>
            </a:r>
            <a:r>
              <a:rPr lang="en-PH" dirty="0" err="1">
                <a:hlinkClick r:id="rId4"/>
              </a:rPr>
              <a:t>imgres?imgurl</a:t>
            </a:r>
            <a:r>
              <a:rPr lang="en-PH" dirty="0">
                <a:hlinkClick r:id="rId4"/>
              </a:rPr>
              <a:t>=https%3A%2F%2Fthumbs.gfycat.com%2FSmoggyKindDuckbillcat-max-1mb.gif&amp;imgrefurl=https%3A%2F%2Fgfycat.com%2Fgifs%2Fsearch%2Fartificial%2Bintelligence&amp;docid=PH6Gr4VzrKCSAM&amp;tbnid=tsY6tXtuUNOmzM%3A&amp;vet=10ahUKEwj87ZqJ7qblAhVIeXAKHfhuBqMQMwh7KAIwAg..i&amp;w=540&amp;h=304&amp;bih=682&amp;biw=1536&amp;q=artificial%20intelligence%20gif&amp;ved=0ahUKEwj87ZqJ7qblAhVIeXAKHfhuBqMQMwh7KAIwAg&amp;iact=</a:t>
            </a:r>
            <a:r>
              <a:rPr lang="en-PH" dirty="0" err="1">
                <a:hlinkClick r:id="rId4"/>
              </a:rPr>
              <a:t>mrc&amp;uact</a:t>
            </a:r>
            <a:r>
              <a:rPr lang="en-PH" dirty="0">
                <a:hlinkClick r:id="rId4"/>
              </a:rPr>
              <a:t>=8</a:t>
            </a:r>
            <a:endParaRPr lang="en-PH" dirty="0"/>
          </a:p>
          <a:p>
            <a:endParaRPr lang="en-PH" dirty="0"/>
          </a:p>
          <a:p>
            <a:pPr marL="450850" indent="-358775">
              <a:lnSpc>
                <a:spcPct val="120000"/>
              </a:lnSpc>
              <a:buFont typeface="Arial" panose="020B0604020202020204" pitchFamily="34" charset="0"/>
              <a:buChar char="•"/>
            </a:pPr>
            <a:r>
              <a:rPr lang="en-US" dirty="0"/>
              <a:t>Olden et. Al (2004)’s study on ‘accurate comparison of methods for quantifying variable</a:t>
            </a:r>
            <a:br>
              <a:rPr lang="en-US" dirty="0"/>
            </a:br>
            <a:r>
              <a:rPr lang="en-US" dirty="0"/>
              <a:t>importance in artificial neural networks using simulated data’ results show that a Connection Weight Approach that uses raw input-hidden and hidden-output connection weights in the neural network provides the best methodology for accurately quantifying variable importance and should be favored over the other approaches commonly used in the ecological literature.</a:t>
            </a:r>
          </a:p>
          <a:p>
            <a:pPr marL="450850" indent="-358775">
              <a:lnSpc>
                <a:spcPct val="120000"/>
              </a:lnSpc>
              <a:buFont typeface="Arial" panose="020B0604020202020204" pitchFamily="34" charset="0"/>
              <a:buChar char="•"/>
            </a:pPr>
            <a:r>
              <a:rPr lang="en-US" dirty="0"/>
              <a:t>Connection Weight Approach calculates the product of the raw input-hidden and hidden-output connection weights between each input neuron and output neuron and sums the products across all hidden neurons.</a:t>
            </a:r>
            <a:endParaRPr lang="en-PH" dirty="0"/>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8</a:t>
            </a:fld>
            <a:endParaRPr lang="en-PH"/>
          </a:p>
        </p:txBody>
      </p:sp>
    </p:spTree>
    <p:extLst>
      <p:ext uri="{BB962C8B-B14F-4D97-AF65-F5344CB8AC3E}">
        <p14:creationId xmlns:p14="http://schemas.microsoft.com/office/powerpoint/2010/main" val="3193423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2">
                    <a:lumMod val="10000"/>
                  </a:schemeClr>
                </a:solidFill>
                <a:latin typeface="Century Schoolbook"/>
                <a:sym typeface="Century Schoolbook"/>
              </a:rPr>
              <a:t>Vulnerability assessment with the Coastal VA Tools entails analysis of (1) the physical environment conditions driving changes in the biophysical system (Exposure); (2) the present condition of the system as it would respond to Exposure factors (Sensitivity); (3) and the processes affording the system its ability to cope with climate changes (Adaptive Capacity). Integration of these three components yields a measurement of Vulnerability. The tools focus largely on the biophysical aspect of coastal ecosystems.</a:t>
            </a:r>
          </a:p>
          <a:p>
            <a:endParaRPr lang="en-US" sz="1200" dirty="0">
              <a:solidFill>
                <a:schemeClr val="tx2">
                  <a:lumMod val="10000"/>
                </a:schemeClr>
              </a:solidFill>
              <a:latin typeface="Century Schoolbook"/>
              <a:sym typeface="Century Schoolbook"/>
            </a:endParaRPr>
          </a:p>
          <a:p>
            <a:pPr marL="0" lvl="0" indent="0" algn="l" rtl="0">
              <a:lnSpc>
                <a:spcPct val="90000"/>
              </a:lnSpc>
              <a:spcBef>
                <a:spcPts val="0"/>
              </a:spcBef>
              <a:spcAft>
                <a:spcPts val="0"/>
              </a:spcAft>
              <a:buSzPts val="1500"/>
              <a:buNone/>
            </a:pPr>
            <a:r>
              <a:rPr lang="en-PH" dirty="0"/>
              <a:t>2013 ・Technical Report</a:t>
            </a:r>
          </a:p>
          <a:p>
            <a:pPr marL="0" lvl="0" indent="0" algn="l" rtl="0">
              <a:lnSpc>
                <a:spcPct val="90000"/>
              </a:lnSpc>
              <a:spcBef>
                <a:spcPts val="1400"/>
              </a:spcBef>
              <a:spcAft>
                <a:spcPts val="0"/>
              </a:spcAft>
              <a:buSzPts val="1500"/>
              <a:buNone/>
            </a:pPr>
            <a:r>
              <a:rPr lang="en-PH" dirty="0" err="1"/>
              <a:t>Alino</a:t>
            </a:r>
            <a:r>
              <a:rPr lang="en-PH" dirty="0"/>
              <a:t>, P.M, </a:t>
            </a:r>
            <a:r>
              <a:rPr lang="en-PH" dirty="0" err="1"/>
              <a:t>Follosco</a:t>
            </a:r>
            <a:r>
              <a:rPr lang="en-PH" dirty="0"/>
              <a:t>, N.M.G., </a:t>
            </a:r>
            <a:r>
              <a:rPr lang="en-PH" dirty="0" err="1"/>
              <a:t>Mamauag</a:t>
            </a:r>
            <a:r>
              <a:rPr lang="en-PH" dirty="0"/>
              <a:t>, S.S., Martinez, R.J.S., </a:t>
            </a:r>
            <a:r>
              <a:rPr lang="en-PH" dirty="0" err="1"/>
              <a:t>Panga</a:t>
            </a:r>
            <a:r>
              <a:rPr lang="en-PH" dirty="0"/>
              <a:t>, F.M., (2013). Chapter 7: Linking Vulnerability Assessment to </a:t>
            </a:r>
            <a:r>
              <a:rPr lang="en-PH" dirty="0" err="1"/>
              <a:t>Adapation</a:t>
            </a:r>
            <a:r>
              <a:rPr lang="en-PH" dirty="0"/>
              <a:t>. In: MERF 2013. Vulnerability Assessment Tools for Coastal Ecosystems: A Guidebook. Marine Environment and Resources Foundation, Inc. Quezon City, Philippines </a:t>
            </a:r>
          </a:p>
          <a:p>
            <a:endParaRPr lang="en-US" sz="1200" dirty="0">
              <a:solidFill>
                <a:schemeClr val="tx2">
                  <a:lumMod val="10000"/>
                </a:schemeClr>
              </a:solidFill>
              <a:latin typeface="Century Schoolbook"/>
              <a:sym typeface="Century Schoolbook"/>
            </a:endParaRPr>
          </a:p>
          <a:p>
            <a:pPr lvl="0"/>
            <a:r>
              <a:rPr lang="en-PH" sz="1200" dirty="0">
                <a:solidFill>
                  <a:schemeClr val="tx2">
                    <a:lumMod val="10000"/>
                  </a:schemeClr>
                </a:solidFill>
                <a:latin typeface="Century Schoolbook"/>
                <a:sym typeface="Century Schoolbook"/>
              </a:rPr>
              <a:t> </a:t>
            </a:r>
          </a:p>
          <a:p>
            <a:endParaRPr lang="en-PH"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653DF4D-776D-4977-9A77-BED00EADF9D8}" type="slidenum">
              <a:rPr kumimoji="0" lang="en-PH"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PH"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2464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Study site is Cebu Island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Cebu is a province of the Philippines located in the Central Visayas (Region VII) region, and consists of a main island and 167 surrounding islands and islets. Its capital is Cebu City, the Queen City of the South, the oldest city and first capital of the Philippines, which is politically independent from the provincial government.</a:t>
            </a:r>
          </a:p>
          <a:p>
            <a:endParaRPr lang="en-PH" dirty="0"/>
          </a:p>
          <a:p>
            <a:endParaRPr lang="en-PH" dirty="0"/>
          </a:p>
          <a:p>
            <a:r>
              <a:rPr lang="en-PH" dirty="0"/>
              <a:t>Using madam’s guide for </a:t>
            </a:r>
            <a:r>
              <a:rPr lang="en-PH" dirty="0" err="1"/>
              <a:t>LandSat</a:t>
            </a:r>
            <a:r>
              <a:rPr lang="en-PH" dirty="0"/>
              <a:t> processing and the literature from Long et al for mapping Philippine Mangroves from 2000 and 2010. </a:t>
            </a:r>
          </a:p>
        </p:txBody>
      </p:sp>
      <p:sp>
        <p:nvSpPr>
          <p:cNvPr id="4" name="Slide Number Placeholder 3"/>
          <p:cNvSpPr>
            <a:spLocks noGrp="1"/>
          </p:cNvSpPr>
          <p:nvPr>
            <p:ph type="sldNum" sz="quarter" idx="5"/>
          </p:nvPr>
        </p:nvSpPr>
        <p:spPr/>
        <p:txBody>
          <a:bodyPr/>
          <a:lstStyle/>
          <a:p>
            <a:fld id="{3653DF4D-776D-4977-9A77-BED00EADF9D8}" type="slidenum">
              <a:rPr lang="en-PH" smtClean="0"/>
              <a:t>11</a:t>
            </a:fld>
            <a:endParaRPr lang="en-PH"/>
          </a:p>
        </p:txBody>
      </p:sp>
    </p:spTree>
    <p:extLst>
      <p:ext uri="{BB962C8B-B14F-4D97-AF65-F5344CB8AC3E}">
        <p14:creationId xmlns:p14="http://schemas.microsoft.com/office/powerpoint/2010/main" val="3287119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7540FDB-7C74-46BF-9BB4-A5E9F6E17212}" type="datetime1">
              <a:rPr lang="en-PH" smtClean="0"/>
              <a:t>04/04/202222</a:t>
            </a:fld>
            <a:endParaRPr lang="en-PH"/>
          </a:p>
        </p:txBody>
      </p:sp>
      <p:sp>
        <p:nvSpPr>
          <p:cNvPr id="5" name="Footer Placeholder 4"/>
          <p:cNvSpPr>
            <a:spLocks noGrp="1"/>
          </p:cNvSpPr>
          <p:nvPr>
            <p:ph type="ftr" sz="quarter" idx="11"/>
          </p:nvPr>
        </p:nvSpPr>
        <p:spPr/>
        <p:txBody>
          <a:bodyPr/>
          <a:lstStyle>
            <a:lvl1pPr>
              <a:defRPr/>
            </a:lvl1pPr>
          </a:lstStyle>
          <a:p>
            <a:r>
              <a:rPr lang="en-US"/>
              <a:t>Vulnerability of Mangrove Forests </a:t>
            </a:r>
            <a:endParaRPr lang="en-PH" dirty="0"/>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653232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B06A0-2530-435D-8CFE-807D39607A45}" type="datetime1">
              <a:rPr lang="en-PH" smtClean="0"/>
              <a:t>04/04/202222</a:t>
            </a:fld>
            <a:endParaRPr lang="en-PH"/>
          </a:p>
        </p:txBody>
      </p:sp>
      <p:sp>
        <p:nvSpPr>
          <p:cNvPr id="5" name="Footer Placeholder 4"/>
          <p:cNvSpPr>
            <a:spLocks noGrp="1"/>
          </p:cNvSpPr>
          <p:nvPr>
            <p:ph type="ftr" sz="quarter" idx="11"/>
          </p:nvPr>
        </p:nvSpPr>
        <p:spPr/>
        <p:txBody>
          <a:bodyPr/>
          <a:lstStyle>
            <a:lvl1pPr>
              <a:defRPr/>
            </a:lvl1pPr>
          </a:lstStyle>
          <a:p>
            <a:r>
              <a:rPr lang="en-US"/>
              <a:t>Vulnerability of Mangrove Forests </a:t>
            </a:r>
            <a:endParaRPr lang="en-PH" dirty="0"/>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303229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B3E05B8-E155-4A79-9943-3747E0ECCF63}" type="datetime1">
              <a:rPr lang="en-PH" smtClean="0"/>
              <a:t>04/04/202222</a:t>
            </a:fld>
            <a:endParaRPr lang="en-PH"/>
          </a:p>
        </p:txBody>
      </p:sp>
      <p:sp>
        <p:nvSpPr>
          <p:cNvPr id="5" name="Footer Placeholder 4"/>
          <p:cNvSpPr>
            <a:spLocks noGrp="1"/>
          </p:cNvSpPr>
          <p:nvPr>
            <p:ph type="ftr" sz="quarter" idx="11"/>
          </p:nvPr>
        </p:nvSpPr>
        <p:spPr/>
        <p:txBody>
          <a:bodyPr/>
          <a:lstStyle>
            <a:lvl1pPr>
              <a:defRPr/>
            </a:lvl1pPr>
          </a:lstStyle>
          <a:p>
            <a:r>
              <a:rPr lang="en-US"/>
              <a:t>Vulnerability of Mangrove Forests </a:t>
            </a:r>
            <a:endParaRPr lang="en-PH" dirty="0"/>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474344781"/>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24858" y="662588"/>
            <a:ext cx="6476609"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a:t>Everything About Us</a:t>
            </a:r>
          </a:p>
        </p:txBody>
      </p:sp>
      <p:sp>
        <p:nvSpPr>
          <p:cNvPr id="3" name="Subtitle 2"/>
          <p:cNvSpPr>
            <a:spLocks noGrp="1"/>
          </p:cNvSpPr>
          <p:nvPr>
            <p:ph type="subTitle" idx="1" hasCustomPrompt="1"/>
          </p:nvPr>
        </p:nvSpPr>
        <p:spPr>
          <a:xfrm>
            <a:off x="1024858" y="1418146"/>
            <a:ext cx="6104076"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8" name="Text Placeholder 3"/>
          <p:cNvSpPr>
            <a:spLocks noGrp="1"/>
          </p:cNvSpPr>
          <p:nvPr>
            <p:ph type="body" sz="half" idx="2" hasCustomPrompt="1"/>
          </p:nvPr>
        </p:nvSpPr>
        <p:spPr>
          <a:xfrm>
            <a:off x="1024858" y="2090892"/>
            <a:ext cx="3106876"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0" name="Text Placeholder 2"/>
          <p:cNvSpPr>
            <a:spLocks noGrp="1"/>
          </p:cNvSpPr>
          <p:nvPr>
            <p:ph type="body" idx="10" hasCustomPrompt="1"/>
          </p:nvPr>
        </p:nvSpPr>
        <p:spPr>
          <a:xfrm>
            <a:off x="1024857" y="1776286"/>
            <a:ext cx="5157787"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3" name="Text Placeholder 3"/>
          <p:cNvSpPr>
            <a:spLocks noGrp="1"/>
          </p:cNvSpPr>
          <p:nvPr>
            <p:ph type="body" sz="half" idx="11" hasCustomPrompt="1"/>
          </p:nvPr>
        </p:nvSpPr>
        <p:spPr>
          <a:xfrm>
            <a:off x="1024858" y="4335617"/>
            <a:ext cx="3106876"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4" name="Text Placeholder 2"/>
          <p:cNvSpPr>
            <a:spLocks noGrp="1"/>
          </p:cNvSpPr>
          <p:nvPr>
            <p:ph type="body" idx="12" hasCustomPrompt="1"/>
          </p:nvPr>
        </p:nvSpPr>
        <p:spPr>
          <a:xfrm>
            <a:off x="1024857" y="4021010"/>
            <a:ext cx="5157787"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8" name="Text Placeholder 4"/>
          <p:cNvSpPr>
            <a:spLocks noGrp="1"/>
          </p:cNvSpPr>
          <p:nvPr>
            <p:ph type="body" sz="quarter" idx="3" hasCustomPrompt="1"/>
          </p:nvPr>
        </p:nvSpPr>
        <p:spPr>
          <a:xfrm>
            <a:off x="1024858" y="2954053"/>
            <a:ext cx="6884988"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Everything About Us</a:t>
            </a:r>
          </a:p>
        </p:txBody>
      </p:sp>
      <p:sp>
        <p:nvSpPr>
          <p:cNvPr id="21" name="Text Placeholder 2"/>
          <p:cNvSpPr>
            <a:spLocks noGrp="1"/>
          </p:cNvSpPr>
          <p:nvPr>
            <p:ph type="body" idx="13" hasCustomPrompt="1"/>
          </p:nvPr>
        </p:nvSpPr>
        <p:spPr>
          <a:xfrm>
            <a:off x="1024857" y="3667762"/>
            <a:ext cx="6884988"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20" name="Text Placeholder 3"/>
          <p:cNvSpPr>
            <a:spLocks noGrp="1"/>
          </p:cNvSpPr>
          <p:nvPr>
            <p:ph type="body" sz="half" idx="14" hasCustomPrompt="1"/>
          </p:nvPr>
        </p:nvSpPr>
        <p:spPr>
          <a:xfrm>
            <a:off x="8121122" y="1584991"/>
            <a:ext cx="1395412"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12</a:t>
            </a:r>
          </a:p>
        </p:txBody>
      </p:sp>
    </p:spTree>
    <p:extLst>
      <p:ext uri="{BB962C8B-B14F-4D97-AF65-F5344CB8AC3E}">
        <p14:creationId xmlns:p14="http://schemas.microsoft.com/office/powerpoint/2010/main" val="1368894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24858" y="662588"/>
            <a:ext cx="6476609"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a:t>Everything About Us</a:t>
            </a:r>
          </a:p>
        </p:txBody>
      </p:sp>
      <p:sp>
        <p:nvSpPr>
          <p:cNvPr id="3" name="Subtitle 2"/>
          <p:cNvSpPr>
            <a:spLocks noGrp="1"/>
          </p:cNvSpPr>
          <p:nvPr>
            <p:ph type="subTitle" idx="1" hasCustomPrompt="1"/>
          </p:nvPr>
        </p:nvSpPr>
        <p:spPr>
          <a:xfrm>
            <a:off x="1024858" y="1418146"/>
            <a:ext cx="6104076"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8" name="Text Placeholder 3"/>
          <p:cNvSpPr>
            <a:spLocks noGrp="1"/>
          </p:cNvSpPr>
          <p:nvPr>
            <p:ph type="body" sz="half" idx="2" hasCustomPrompt="1"/>
          </p:nvPr>
        </p:nvSpPr>
        <p:spPr>
          <a:xfrm>
            <a:off x="1024858" y="2090892"/>
            <a:ext cx="3106876"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0" name="Text Placeholder 2"/>
          <p:cNvSpPr>
            <a:spLocks noGrp="1"/>
          </p:cNvSpPr>
          <p:nvPr>
            <p:ph type="body" idx="10" hasCustomPrompt="1"/>
          </p:nvPr>
        </p:nvSpPr>
        <p:spPr>
          <a:xfrm>
            <a:off x="1024857" y="1776286"/>
            <a:ext cx="5157787"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3" name="Text Placeholder 3"/>
          <p:cNvSpPr>
            <a:spLocks noGrp="1"/>
          </p:cNvSpPr>
          <p:nvPr>
            <p:ph type="body" sz="half" idx="11" hasCustomPrompt="1"/>
          </p:nvPr>
        </p:nvSpPr>
        <p:spPr>
          <a:xfrm>
            <a:off x="1024858" y="4335617"/>
            <a:ext cx="3106876"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4" name="Text Placeholder 2"/>
          <p:cNvSpPr>
            <a:spLocks noGrp="1"/>
          </p:cNvSpPr>
          <p:nvPr>
            <p:ph type="body" idx="12" hasCustomPrompt="1"/>
          </p:nvPr>
        </p:nvSpPr>
        <p:spPr>
          <a:xfrm>
            <a:off x="1024857" y="4021010"/>
            <a:ext cx="5157787"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8" name="Text Placeholder 4"/>
          <p:cNvSpPr>
            <a:spLocks noGrp="1"/>
          </p:cNvSpPr>
          <p:nvPr>
            <p:ph type="body" sz="quarter" idx="3" hasCustomPrompt="1"/>
          </p:nvPr>
        </p:nvSpPr>
        <p:spPr>
          <a:xfrm>
            <a:off x="1024858" y="2954053"/>
            <a:ext cx="6884988"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Everything About Us</a:t>
            </a:r>
          </a:p>
        </p:txBody>
      </p:sp>
      <p:sp>
        <p:nvSpPr>
          <p:cNvPr id="21" name="Text Placeholder 2"/>
          <p:cNvSpPr>
            <a:spLocks noGrp="1"/>
          </p:cNvSpPr>
          <p:nvPr>
            <p:ph type="body" idx="13" hasCustomPrompt="1"/>
          </p:nvPr>
        </p:nvSpPr>
        <p:spPr>
          <a:xfrm>
            <a:off x="1024857" y="3667762"/>
            <a:ext cx="6884988"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20" name="Text Placeholder 3"/>
          <p:cNvSpPr>
            <a:spLocks noGrp="1"/>
          </p:cNvSpPr>
          <p:nvPr>
            <p:ph type="body" sz="half" idx="14" hasCustomPrompt="1"/>
          </p:nvPr>
        </p:nvSpPr>
        <p:spPr>
          <a:xfrm>
            <a:off x="8121122" y="1584991"/>
            <a:ext cx="1395412"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12</a:t>
            </a:r>
          </a:p>
        </p:txBody>
      </p:sp>
    </p:spTree>
    <p:extLst>
      <p:ext uri="{BB962C8B-B14F-4D97-AF65-F5344CB8AC3E}">
        <p14:creationId xmlns:p14="http://schemas.microsoft.com/office/powerpoint/2010/main" val="2955082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24858" y="662588"/>
            <a:ext cx="6476609"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a:t>Everything About Us</a:t>
            </a:r>
          </a:p>
        </p:txBody>
      </p:sp>
      <p:sp>
        <p:nvSpPr>
          <p:cNvPr id="3" name="Subtitle 2"/>
          <p:cNvSpPr>
            <a:spLocks noGrp="1"/>
          </p:cNvSpPr>
          <p:nvPr>
            <p:ph type="subTitle" idx="1" hasCustomPrompt="1"/>
          </p:nvPr>
        </p:nvSpPr>
        <p:spPr>
          <a:xfrm>
            <a:off x="1024858" y="1418146"/>
            <a:ext cx="6104076"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8" name="Text Placeholder 3"/>
          <p:cNvSpPr>
            <a:spLocks noGrp="1"/>
          </p:cNvSpPr>
          <p:nvPr>
            <p:ph type="body" sz="half" idx="2" hasCustomPrompt="1"/>
          </p:nvPr>
        </p:nvSpPr>
        <p:spPr>
          <a:xfrm>
            <a:off x="1024858" y="2090892"/>
            <a:ext cx="3106876"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0" name="Text Placeholder 2"/>
          <p:cNvSpPr>
            <a:spLocks noGrp="1"/>
          </p:cNvSpPr>
          <p:nvPr>
            <p:ph type="body" idx="10" hasCustomPrompt="1"/>
          </p:nvPr>
        </p:nvSpPr>
        <p:spPr>
          <a:xfrm>
            <a:off x="1024857" y="1776286"/>
            <a:ext cx="5157787"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3" name="Text Placeholder 3"/>
          <p:cNvSpPr>
            <a:spLocks noGrp="1"/>
          </p:cNvSpPr>
          <p:nvPr>
            <p:ph type="body" sz="half" idx="11" hasCustomPrompt="1"/>
          </p:nvPr>
        </p:nvSpPr>
        <p:spPr>
          <a:xfrm>
            <a:off x="1024858" y="4335617"/>
            <a:ext cx="3106876"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4" name="Text Placeholder 2"/>
          <p:cNvSpPr>
            <a:spLocks noGrp="1"/>
          </p:cNvSpPr>
          <p:nvPr>
            <p:ph type="body" idx="12" hasCustomPrompt="1"/>
          </p:nvPr>
        </p:nvSpPr>
        <p:spPr>
          <a:xfrm>
            <a:off x="1024857" y="4021010"/>
            <a:ext cx="5157787"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8" name="Text Placeholder 4"/>
          <p:cNvSpPr>
            <a:spLocks noGrp="1"/>
          </p:cNvSpPr>
          <p:nvPr>
            <p:ph type="body" sz="quarter" idx="3" hasCustomPrompt="1"/>
          </p:nvPr>
        </p:nvSpPr>
        <p:spPr>
          <a:xfrm>
            <a:off x="1024858" y="2954053"/>
            <a:ext cx="6884988"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Everything About Us</a:t>
            </a:r>
          </a:p>
        </p:txBody>
      </p:sp>
      <p:sp>
        <p:nvSpPr>
          <p:cNvPr id="21" name="Text Placeholder 2"/>
          <p:cNvSpPr>
            <a:spLocks noGrp="1"/>
          </p:cNvSpPr>
          <p:nvPr>
            <p:ph type="body" idx="13" hasCustomPrompt="1"/>
          </p:nvPr>
        </p:nvSpPr>
        <p:spPr>
          <a:xfrm>
            <a:off x="1024857" y="3667762"/>
            <a:ext cx="6884988"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20" name="Text Placeholder 3"/>
          <p:cNvSpPr>
            <a:spLocks noGrp="1"/>
          </p:cNvSpPr>
          <p:nvPr>
            <p:ph type="body" sz="half" idx="14" hasCustomPrompt="1"/>
          </p:nvPr>
        </p:nvSpPr>
        <p:spPr>
          <a:xfrm>
            <a:off x="8121122" y="1584991"/>
            <a:ext cx="1395412"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12</a:t>
            </a:r>
          </a:p>
        </p:txBody>
      </p:sp>
    </p:spTree>
    <p:extLst>
      <p:ext uri="{BB962C8B-B14F-4D97-AF65-F5344CB8AC3E}">
        <p14:creationId xmlns:p14="http://schemas.microsoft.com/office/powerpoint/2010/main" val="36326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24858" y="662588"/>
            <a:ext cx="6476609"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a:t>Everything About Us</a:t>
            </a:r>
          </a:p>
        </p:txBody>
      </p:sp>
      <p:sp>
        <p:nvSpPr>
          <p:cNvPr id="3" name="Subtitle 2"/>
          <p:cNvSpPr>
            <a:spLocks noGrp="1"/>
          </p:cNvSpPr>
          <p:nvPr>
            <p:ph type="subTitle" idx="1" hasCustomPrompt="1"/>
          </p:nvPr>
        </p:nvSpPr>
        <p:spPr>
          <a:xfrm>
            <a:off x="1024858" y="1418146"/>
            <a:ext cx="6104076"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8" name="Text Placeholder 3"/>
          <p:cNvSpPr>
            <a:spLocks noGrp="1"/>
          </p:cNvSpPr>
          <p:nvPr>
            <p:ph type="body" sz="half" idx="2" hasCustomPrompt="1"/>
          </p:nvPr>
        </p:nvSpPr>
        <p:spPr>
          <a:xfrm>
            <a:off x="1024858" y="2090892"/>
            <a:ext cx="3106876"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0" name="Text Placeholder 2"/>
          <p:cNvSpPr>
            <a:spLocks noGrp="1"/>
          </p:cNvSpPr>
          <p:nvPr>
            <p:ph type="body" idx="10" hasCustomPrompt="1"/>
          </p:nvPr>
        </p:nvSpPr>
        <p:spPr>
          <a:xfrm>
            <a:off x="1024857" y="1776286"/>
            <a:ext cx="5157787"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3" name="Text Placeholder 3"/>
          <p:cNvSpPr>
            <a:spLocks noGrp="1"/>
          </p:cNvSpPr>
          <p:nvPr>
            <p:ph type="body" sz="half" idx="11" hasCustomPrompt="1"/>
          </p:nvPr>
        </p:nvSpPr>
        <p:spPr>
          <a:xfrm>
            <a:off x="1024858" y="4335617"/>
            <a:ext cx="3106876"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4" name="Text Placeholder 2"/>
          <p:cNvSpPr>
            <a:spLocks noGrp="1"/>
          </p:cNvSpPr>
          <p:nvPr>
            <p:ph type="body" idx="12" hasCustomPrompt="1"/>
          </p:nvPr>
        </p:nvSpPr>
        <p:spPr>
          <a:xfrm>
            <a:off x="1024857" y="4021010"/>
            <a:ext cx="5157787"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8" name="Text Placeholder 4"/>
          <p:cNvSpPr>
            <a:spLocks noGrp="1"/>
          </p:cNvSpPr>
          <p:nvPr>
            <p:ph type="body" sz="quarter" idx="3" hasCustomPrompt="1"/>
          </p:nvPr>
        </p:nvSpPr>
        <p:spPr>
          <a:xfrm>
            <a:off x="1024858" y="2954053"/>
            <a:ext cx="6884988"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Everything About Us</a:t>
            </a:r>
          </a:p>
        </p:txBody>
      </p:sp>
      <p:sp>
        <p:nvSpPr>
          <p:cNvPr id="21" name="Text Placeholder 2"/>
          <p:cNvSpPr>
            <a:spLocks noGrp="1"/>
          </p:cNvSpPr>
          <p:nvPr>
            <p:ph type="body" idx="13" hasCustomPrompt="1"/>
          </p:nvPr>
        </p:nvSpPr>
        <p:spPr>
          <a:xfrm>
            <a:off x="1024857" y="3667762"/>
            <a:ext cx="6884988"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20" name="Text Placeholder 3"/>
          <p:cNvSpPr>
            <a:spLocks noGrp="1"/>
          </p:cNvSpPr>
          <p:nvPr>
            <p:ph type="body" sz="half" idx="14" hasCustomPrompt="1"/>
          </p:nvPr>
        </p:nvSpPr>
        <p:spPr>
          <a:xfrm>
            <a:off x="8121122" y="1584991"/>
            <a:ext cx="1395412"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12</a:t>
            </a:r>
          </a:p>
        </p:txBody>
      </p:sp>
    </p:spTree>
    <p:extLst>
      <p:ext uri="{BB962C8B-B14F-4D97-AF65-F5344CB8AC3E}">
        <p14:creationId xmlns:p14="http://schemas.microsoft.com/office/powerpoint/2010/main" val="9435355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24858" y="662588"/>
            <a:ext cx="6476609" cy="578582"/>
          </a:xfrm>
        </p:spPr>
        <p:txBody>
          <a:bodyPr lIns="0" tIns="0" rIns="0" bIns="0" anchor="t">
            <a:normAutofit/>
          </a:bodyPr>
          <a:lstStyle>
            <a:lvl1pPr algn="l">
              <a:defRPr sz="3200">
                <a:solidFill>
                  <a:schemeClr val="bg1">
                    <a:lumMod val="65000"/>
                  </a:schemeClr>
                </a:solidFill>
                <a:latin typeface="Calibri" panose="020F0502020204030204" pitchFamily="34" charset="0"/>
              </a:defRPr>
            </a:lvl1pPr>
          </a:lstStyle>
          <a:p>
            <a:r>
              <a:rPr lang="en-US" dirty="0"/>
              <a:t>Everything About Us</a:t>
            </a:r>
          </a:p>
        </p:txBody>
      </p:sp>
      <p:sp>
        <p:nvSpPr>
          <p:cNvPr id="3" name="Subtitle 2"/>
          <p:cNvSpPr>
            <a:spLocks noGrp="1"/>
          </p:cNvSpPr>
          <p:nvPr>
            <p:ph type="subTitle" idx="1" hasCustomPrompt="1"/>
          </p:nvPr>
        </p:nvSpPr>
        <p:spPr>
          <a:xfrm>
            <a:off x="1024858" y="1418146"/>
            <a:ext cx="6104076" cy="220155"/>
          </a:xfrm>
        </p:spPr>
        <p:txBody>
          <a:bodyPr lIns="0" tIns="0" rIns="0" bIns="0">
            <a:normAutofit/>
          </a:bodyPr>
          <a:lstStyle>
            <a:lvl1pPr marL="0" indent="0" algn="l">
              <a:buNone/>
              <a:defRPr sz="1200">
                <a:solidFill>
                  <a:schemeClr val="bg1">
                    <a:lumMod val="65000"/>
                  </a:schemeClr>
                </a:solidFill>
                <a:latin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8" name="Text Placeholder 3"/>
          <p:cNvSpPr>
            <a:spLocks noGrp="1"/>
          </p:cNvSpPr>
          <p:nvPr>
            <p:ph type="body" sz="half" idx="2" hasCustomPrompt="1"/>
          </p:nvPr>
        </p:nvSpPr>
        <p:spPr>
          <a:xfrm>
            <a:off x="1024858" y="2090892"/>
            <a:ext cx="3106876" cy="715809"/>
          </a:xfrm>
        </p:spPr>
        <p:txBody>
          <a:bodyPr lIns="0" tIns="0" rIns="0" bIns="0">
            <a:normAutofit/>
          </a:bodyPr>
          <a:lstStyle>
            <a:lvl1pPr marL="0" indent="0">
              <a:lnSpc>
                <a:spcPts val="1000"/>
              </a:lnSpc>
              <a:spcBef>
                <a:spcPts val="0"/>
              </a:spcBef>
              <a:buNone/>
              <a:defRPr sz="1000">
                <a:solidFill>
                  <a:schemeClr val="bg1">
                    <a:lumMod val="65000"/>
                  </a:schemeClr>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0" name="Text Placeholder 2"/>
          <p:cNvSpPr>
            <a:spLocks noGrp="1"/>
          </p:cNvSpPr>
          <p:nvPr>
            <p:ph type="body" idx="10" hasCustomPrompt="1"/>
          </p:nvPr>
        </p:nvSpPr>
        <p:spPr>
          <a:xfrm>
            <a:off x="1024857" y="1776286"/>
            <a:ext cx="5157787" cy="211137"/>
          </a:xfrm>
        </p:spPr>
        <p:txBody>
          <a:bodyPr lIns="0" tIns="0" rIns="0" bIns="0" anchor="t">
            <a:normAutofit/>
          </a:bodyPr>
          <a:lstStyle>
            <a:lvl1pPr marL="0" indent="0">
              <a:buNone/>
              <a:defRPr sz="1400" b="0">
                <a:solidFill>
                  <a:schemeClr val="bg1">
                    <a:lumMod val="65000"/>
                  </a:schemeClr>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3" name="Text Placeholder 3"/>
          <p:cNvSpPr>
            <a:spLocks noGrp="1"/>
          </p:cNvSpPr>
          <p:nvPr>
            <p:ph type="body" sz="half" idx="11" hasCustomPrompt="1"/>
          </p:nvPr>
        </p:nvSpPr>
        <p:spPr>
          <a:xfrm>
            <a:off x="1024858" y="4335617"/>
            <a:ext cx="3106876" cy="715809"/>
          </a:xfrm>
        </p:spPr>
        <p:txBody>
          <a:bodyPr lIns="0" tIns="0" rIns="0" bIns="0">
            <a:normAutofit/>
          </a:bodyPr>
          <a:lstStyle>
            <a:lvl1pPr marL="0" indent="0">
              <a:lnSpc>
                <a:spcPts val="1000"/>
              </a:lnSpc>
              <a:buNone/>
              <a:defRPr sz="10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dirty="0" err="1"/>
              <a:t>Lorem</a:t>
            </a:r>
            <a:r>
              <a:rPr lang="en-GB" dirty="0"/>
              <a:t> </a:t>
            </a:r>
            <a:r>
              <a:rPr lang="en-GB" dirty="0" err="1"/>
              <a:t>Ipsum</a:t>
            </a:r>
            <a:r>
              <a:rPr lang="en-GB" dirty="0"/>
              <a:t> is simply dummy text of the printing and typesetting industry. </a:t>
            </a:r>
            <a:r>
              <a:rPr lang="en-GB" dirty="0" err="1"/>
              <a:t>Lorem</a:t>
            </a:r>
            <a:r>
              <a:rPr lang="en-GB" dirty="0"/>
              <a:t> </a:t>
            </a:r>
            <a:r>
              <a:rPr lang="en-GB" dirty="0" err="1"/>
              <a:t>Ipsum</a:t>
            </a:r>
            <a:r>
              <a:rPr lang="en-GB" dirty="0"/>
              <a:t> has been the industry's standard dummy text ever since the 1500s.</a:t>
            </a:r>
          </a:p>
          <a:p>
            <a:pPr lvl="0"/>
            <a:endParaRPr lang="en-US" dirty="0"/>
          </a:p>
        </p:txBody>
      </p:sp>
      <p:sp>
        <p:nvSpPr>
          <p:cNvPr id="14" name="Text Placeholder 2"/>
          <p:cNvSpPr>
            <a:spLocks noGrp="1"/>
          </p:cNvSpPr>
          <p:nvPr>
            <p:ph type="body" idx="12" hasCustomPrompt="1"/>
          </p:nvPr>
        </p:nvSpPr>
        <p:spPr>
          <a:xfrm>
            <a:off x="1024857" y="4021010"/>
            <a:ext cx="5157787" cy="211137"/>
          </a:xfrm>
        </p:spPr>
        <p:txBody>
          <a:bodyPr lIns="0" tIns="0" rIns="0" bIns="0" anchor="t">
            <a:normAutofit/>
          </a:bodyPr>
          <a:lstStyle>
            <a:lvl1pPr marL="0" indent="0">
              <a:buNone/>
              <a:defRPr sz="14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about</a:t>
            </a:r>
          </a:p>
        </p:txBody>
      </p:sp>
      <p:sp>
        <p:nvSpPr>
          <p:cNvPr id="18" name="Text Placeholder 4"/>
          <p:cNvSpPr>
            <a:spLocks noGrp="1"/>
          </p:cNvSpPr>
          <p:nvPr>
            <p:ph type="body" sz="quarter" idx="3" hasCustomPrompt="1"/>
          </p:nvPr>
        </p:nvSpPr>
        <p:spPr>
          <a:xfrm>
            <a:off x="1024858" y="2954053"/>
            <a:ext cx="6884988" cy="536733"/>
          </a:xfrm>
        </p:spPr>
        <p:txBody>
          <a:bodyPr lIns="0" tIns="0" rIns="0" bIns="0" anchor="b">
            <a:noAutofit/>
          </a:bodyPr>
          <a:lstStyle>
            <a:lvl1pPr marL="0" indent="0">
              <a:buNone/>
              <a:defRPr sz="3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Everything About Us</a:t>
            </a:r>
          </a:p>
        </p:txBody>
      </p:sp>
      <p:sp>
        <p:nvSpPr>
          <p:cNvPr id="21" name="Text Placeholder 2"/>
          <p:cNvSpPr>
            <a:spLocks noGrp="1"/>
          </p:cNvSpPr>
          <p:nvPr>
            <p:ph type="body" idx="13" hasCustomPrompt="1"/>
          </p:nvPr>
        </p:nvSpPr>
        <p:spPr>
          <a:xfrm>
            <a:off x="1024857" y="3667762"/>
            <a:ext cx="6884988" cy="211137"/>
          </a:xfrm>
        </p:spPr>
        <p:txBody>
          <a:bodyPr lIns="0" tIns="0" rIns="0" bIns="0" anchor="t">
            <a:normAutofit/>
          </a:bodyPr>
          <a:lstStyle>
            <a:lvl1pPr marL="0" indent="0">
              <a:buNone/>
              <a:defRPr sz="1200" b="0">
                <a:solidFill>
                  <a:schemeClr val="bg1"/>
                </a:solidFill>
                <a:latin typeface="Calibri" panose="020F05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kolor</a:t>
            </a:r>
            <a:r>
              <a:rPr lang="en-US" dirty="0"/>
              <a:t> </a:t>
            </a:r>
            <a:r>
              <a:rPr lang="en-US" dirty="0" err="1"/>
              <a:t>suum</a:t>
            </a:r>
            <a:r>
              <a:rPr lang="en-US" dirty="0"/>
              <a:t> </a:t>
            </a:r>
            <a:r>
              <a:rPr lang="en-US" dirty="0" err="1"/>
              <a:t>ata</a:t>
            </a:r>
            <a:r>
              <a:rPr lang="en-US" dirty="0"/>
              <a:t> </a:t>
            </a:r>
            <a:r>
              <a:rPr lang="en-US" dirty="0" err="1"/>
              <a:t>si</a:t>
            </a:r>
            <a:r>
              <a:rPr lang="en-US" dirty="0"/>
              <a:t> </a:t>
            </a:r>
            <a:r>
              <a:rPr lang="en-US" dirty="0" err="1"/>
              <a:t>memet</a:t>
            </a:r>
            <a:r>
              <a:rPr lang="en-US" dirty="0"/>
              <a:t> </a:t>
            </a:r>
          </a:p>
        </p:txBody>
      </p:sp>
      <p:sp>
        <p:nvSpPr>
          <p:cNvPr id="20" name="Text Placeholder 3"/>
          <p:cNvSpPr>
            <a:spLocks noGrp="1"/>
          </p:cNvSpPr>
          <p:nvPr>
            <p:ph type="body" sz="half" idx="14" hasCustomPrompt="1"/>
          </p:nvPr>
        </p:nvSpPr>
        <p:spPr>
          <a:xfrm>
            <a:off x="8121122" y="1584991"/>
            <a:ext cx="1395412" cy="505900"/>
          </a:xfrm>
        </p:spPr>
        <p:txBody>
          <a:bodyPr anchor="ctr"/>
          <a:lstStyle>
            <a:lvl1pPr marL="0" indent="0" algn="ctr">
              <a:buNone/>
              <a:defRPr sz="1600">
                <a:solidFill>
                  <a:schemeClr val="bg1"/>
                </a:solidFill>
                <a:latin typeface="Calibri" panose="020F05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12</a:t>
            </a:r>
          </a:p>
        </p:txBody>
      </p:sp>
    </p:spTree>
    <p:extLst>
      <p:ext uri="{BB962C8B-B14F-4D97-AF65-F5344CB8AC3E}">
        <p14:creationId xmlns:p14="http://schemas.microsoft.com/office/powerpoint/2010/main" val="321828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3CD3C9-11A9-4070-90EA-FC4C28567996}" type="datetime1">
              <a:rPr lang="en-PH" smtClean="0"/>
              <a:t>04/04/202222</a:t>
            </a:fld>
            <a:endParaRPr lang="en-PH"/>
          </a:p>
        </p:txBody>
      </p:sp>
      <p:sp>
        <p:nvSpPr>
          <p:cNvPr id="5" name="Footer Placeholder 4"/>
          <p:cNvSpPr>
            <a:spLocks noGrp="1"/>
          </p:cNvSpPr>
          <p:nvPr>
            <p:ph type="ftr" sz="quarter" idx="11"/>
          </p:nvPr>
        </p:nvSpPr>
        <p:spPr/>
        <p:txBody>
          <a:bodyPr/>
          <a:lstStyle>
            <a:lvl1pPr>
              <a:defRPr/>
            </a:lvl1pPr>
          </a:lstStyle>
          <a:p>
            <a:r>
              <a:rPr lang="en-US"/>
              <a:t>Vulnerability of Mangrove Forests </a:t>
            </a:r>
            <a:endParaRPr lang="en-PH" dirty="0"/>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979993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EBDE583-FB13-428A-A601-6FDEB1574FCD}" type="datetime1">
              <a:rPr lang="en-PH" smtClean="0"/>
              <a:t>04/04/202222</a:t>
            </a:fld>
            <a:endParaRPr lang="en-PH"/>
          </a:p>
        </p:txBody>
      </p:sp>
      <p:sp>
        <p:nvSpPr>
          <p:cNvPr id="5" name="Footer Placeholder 4"/>
          <p:cNvSpPr>
            <a:spLocks noGrp="1"/>
          </p:cNvSpPr>
          <p:nvPr>
            <p:ph type="ftr" sz="quarter" idx="11"/>
          </p:nvPr>
        </p:nvSpPr>
        <p:spPr/>
        <p:txBody>
          <a:bodyPr/>
          <a:lstStyle>
            <a:lvl1pPr>
              <a:defRPr/>
            </a:lvl1pPr>
          </a:lstStyle>
          <a:p>
            <a:r>
              <a:rPr lang="en-US"/>
              <a:t>Vulnerability of Mangrove Forests </a:t>
            </a:r>
            <a:endParaRPr lang="en-PH" dirty="0"/>
          </a:p>
        </p:txBody>
      </p:sp>
      <p:sp>
        <p:nvSpPr>
          <p:cNvPr id="6" name="Slide Number Placeholder 5"/>
          <p:cNvSpPr>
            <a:spLocks noGrp="1"/>
          </p:cNvSpPr>
          <p:nvPr>
            <p:ph type="sldNum" sz="quarter" idx="12"/>
          </p:nvPr>
        </p:nvSpPr>
        <p:spPr/>
        <p:txBody>
          <a:bodyPr/>
          <a:lstStyle/>
          <a:p>
            <a:fld id="{9F909BAD-3646-402D-AC30-3DBF86AA0FCB}"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4640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EFE0F2-32D5-4D36-A60E-3D227C1634CF}" type="datetime1">
              <a:rPr lang="en-PH" smtClean="0"/>
              <a:t>04/04/202222</a:t>
            </a:fld>
            <a:endParaRPr lang="en-PH"/>
          </a:p>
        </p:txBody>
      </p:sp>
      <p:sp>
        <p:nvSpPr>
          <p:cNvPr id="6" name="Footer Placeholder 5"/>
          <p:cNvSpPr>
            <a:spLocks noGrp="1"/>
          </p:cNvSpPr>
          <p:nvPr>
            <p:ph type="ftr" sz="quarter" idx="11"/>
          </p:nvPr>
        </p:nvSpPr>
        <p:spPr/>
        <p:txBody>
          <a:bodyPr/>
          <a:lstStyle>
            <a:lvl1pPr>
              <a:defRPr/>
            </a:lvl1pPr>
          </a:lstStyle>
          <a:p>
            <a:r>
              <a:rPr lang="en-US"/>
              <a:t>Vulnerability of Mangrove Forests </a:t>
            </a:r>
            <a:endParaRPr lang="en-PH" dirty="0"/>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435879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1036AF-EAF4-40DE-9CEC-45B3E9BBF935}" type="datetime1">
              <a:rPr lang="en-PH" smtClean="0"/>
              <a:t>04/04/202222</a:t>
            </a:fld>
            <a:endParaRPr lang="en-PH"/>
          </a:p>
        </p:txBody>
      </p:sp>
      <p:sp>
        <p:nvSpPr>
          <p:cNvPr id="8" name="Footer Placeholder 7"/>
          <p:cNvSpPr>
            <a:spLocks noGrp="1"/>
          </p:cNvSpPr>
          <p:nvPr>
            <p:ph type="ftr" sz="quarter" idx="11"/>
          </p:nvPr>
        </p:nvSpPr>
        <p:spPr/>
        <p:txBody>
          <a:bodyPr/>
          <a:lstStyle>
            <a:lvl1pPr>
              <a:defRPr/>
            </a:lvl1pPr>
          </a:lstStyle>
          <a:p>
            <a:r>
              <a:rPr lang="en-US"/>
              <a:t>Vulnerability of Mangrove Forests </a:t>
            </a:r>
            <a:endParaRPr lang="en-PH" dirty="0"/>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5590387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949F173-AE73-4F5F-B668-457362A7C4B6}" type="datetime1">
              <a:rPr lang="en-PH" smtClean="0"/>
              <a:t>04/04/202222</a:t>
            </a:fld>
            <a:endParaRPr lang="en-PH"/>
          </a:p>
        </p:txBody>
      </p:sp>
      <p:sp>
        <p:nvSpPr>
          <p:cNvPr id="4" name="Footer Placeholder 3"/>
          <p:cNvSpPr>
            <a:spLocks noGrp="1"/>
          </p:cNvSpPr>
          <p:nvPr>
            <p:ph type="ftr" sz="quarter" idx="11"/>
          </p:nvPr>
        </p:nvSpPr>
        <p:spPr/>
        <p:txBody>
          <a:bodyPr/>
          <a:lstStyle>
            <a:lvl1pPr>
              <a:defRPr/>
            </a:lvl1pPr>
          </a:lstStyle>
          <a:p>
            <a:r>
              <a:rPr lang="en-US"/>
              <a:t>Vulnerability of Mangrove Forests </a:t>
            </a:r>
            <a:endParaRPr lang="en-PH" dirty="0"/>
          </a:p>
        </p:txBody>
      </p:sp>
      <p:sp>
        <p:nvSpPr>
          <p:cNvPr id="5" name="Slide Number Placeholder 4"/>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996829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5DF39E4-0482-48BA-A84A-177A47294B69}" type="datetime1">
              <a:rPr lang="en-PH" smtClean="0"/>
              <a:t>04/04/202222</a:t>
            </a:fld>
            <a:endParaRPr lang="en-PH"/>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Vulnerability of Mangrove Forests </a:t>
            </a:r>
            <a:endParaRPr lang="en-PH" dirty="0"/>
          </a:p>
        </p:txBody>
      </p:sp>
      <p:sp>
        <p:nvSpPr>
          <p:cNvPr id="9" name="Slide Number Placeholder 8"/>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247168582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0606BC1-277B-44D1-AC12-5FC40201EADD}" type="datetime1">
              <a:rPr lang="en-PH" smtClean="0"/>
              <a:t>04/04/202222</a:t>
            </a:fld>
            <a:endParaRPr lang="en-PH"/>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Vulnerability of Mangrove Forests </a:t>
            </a:r>
            <a:endParaRPr lang="en-PH"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9F909BAD-3646-402D-AC30-3DBF86AA0FCB}" type="slidenum">
              <a:rPr lang="en-PH" smtClean="0"/>
              <a:t>‹#›</a:t>
            </a:fld>
            <a:endParaRPr lang="en-PH"/>
          </a:p>
        </p:txBody>
      </p:sp>
    </p:spTree>
    <p:extLst>
      <p:ext uri="{BB962C8B-B14F-4D97-AF65-F5344CB8AC3E}">
        <p14:creationId xmlns:p14="http://schemas.microsoft.com/office/powerpoint/2010/main" val="198281542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A304D65-F4CC-4E27-8524-1EF703329873}" type="datetime1">
              <a:rPr lang="en-PH" smtClean="0"/>
              <a:t>04/04/202222</a:t>
            </a:fld>
            <a:endParaRPr lang="en-PH"/>
          </a:p>
        </p:txBody>
      </p:sp>
      <p:sp>
        <p:nvSpPr>
          <p:cNvPr id="6" name="Footer Placeholder 5"/>
          <p:cNvSpPr>
            <a:spLocks noGrp="1"/>
          </p:cNvSpPr>
          <p:nvPr>
            <p:ph type="ftr" sz="quarter" idx="11"/>
          </p:nvPr>
        </p:nvSpPr>
        <p:spPr/>
        <p:txBody>
          <a:bodyPr/>
          <a:lstStyle>
            <a:lvl1pPr>
              <a:defRPr/>
            </a:lvl1pPr>
          </a:lstStyle>
          <a:p>
            <a:r>
              <a:rPr lang="en-US"/>
              <a:t>Vulnerability of Mangrove Forests </a:t>
            </a:r>
            <a:endParaRPr lang="en-PH" dirty="0"/>
          </a:p>
        </p:txBody>
      </p:sp>
      <p:sp>
        <p:nvSpPr>
          <p:cNvPr id="7" name="Slide Number Placeholder 6"/>
          <p:cNvSpPr>
            <a:spLocks noGrp="1"/>
          </p:cNvSpPr>
          <p:nvPr>
            <p:ph type="sldNum" sz="quarter" idx="12"/>
          </p:nvPr>
        </p:nvSpPr>
        <p:spPr/>
        <p:txBody>
          <a:bodyPr/>
          <a:lstStyle/>
          <a:p>
            <a:fld id="{9F909BAD-3646-402D-AC30-3DBF86AA0FCB}" type="slidenum">
              <a:rPr lang="en-PH" smtClean="0"/>
              <a:t>‹#›</a:t>
            </a:fld>
            <a:endParaRPr lang="en-PH"/>
          </a:p>
        </p:txBody>
      </p:sp>
    </p:spTree>
    <p:extLst>
      <p:ext uri="{BB962C8B-B14F-4D97-AF65-F5344CB8AC3E}">
        <p14:creationId xmlns:p14="http://schemas.microsoft.com/office/powerpoint/2010/main" val="33265525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D7DEF54-0F47-44F7-BB88-8A220CF37E4F}" type="datetime1">
              <a:rPr lang="en-PH" smtClean="0"/>
              <a:t>04/04/202222</a:t>
            </a:fld>
            <a:endParaRPr lang="en-PH"/>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Vulnerability of Mangrove Forests </a:t>
            </a:r>
            <a:endParaRPr lang="en-PH"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9F909BAD-3646-402D-AC30-3DBF86AA0FCB}" type="slidenum">
              <a:rPr lang="en-PH" smtClean="0"/>
              <a:t>‹#›</a:t>
            </a:fld>
            <a:endParaRPr lang="en-PH"/>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1077552"/>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hyperlink" Target="https://unsplash.com/@maxwellridgeway" TargetMode="External"/><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6.jpe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diagramLayout" Target="../diagrams/layout1.xml"/><Relationship Id="rId3" Type="http://schemas.openxmlformats.org/officeDocument/2006/relationships/slideLayout" Target="../slideLayouts/slideLayout7.xml"/><Relationship Id="rId7" Type="http://schemas.openxmlformats.org/officeDocument/2006/relationships/image" Target="../media/image24.png"/><Relationship Id="rId12" Type="http://schemas.openxmlformats.org/officeDocument/2006/relationships/diagramData" Target="../diagrams/data1.xml"/><Relationship Id="rId17" Type="http://schemas.openxmlformats.org/officeDocument/2006/relationships/image" Target="../media/image3.png"/><Relationship Id="rId2" Type="http://schemas.openxmlformats.org/officeDocument/2006/relationships/audio" Target="../media/media13.m4a"/><Relationship Id="rId16" Type="http://schemas.microsoft.com/office/2007/relationships/diagramDrawing" Target="../diagrams/drawing1.xml"/><Relationship Id="rId1" Type="http://schemas.microsoft.com/office/2007/relationships/media" Target="../media/media13.m4a"/><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diagramColors" Target="../diagrams/colors1.xml"/><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32.jpeg"/><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image" Target="../media/image38.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39.jpeg"/><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unsplash.com/@maxwellridgeway"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hyperlink" Target="https://doi.org/10.2112/JCOASTRES-D-14-00018.1" TargetMode="External"/><Relationship Id="rId13" Type="http://schemas.openxmlformats.org/officeDocument/2006/relationships/image" Target="../media/image40.gif"/><Relationship Id="rId3" Type="http://schemas.openxmlformats.org/officeDocument/2006/relationships/slideLayout" Target="../slideLayouts/slideLayout7.xml"/><Relationship Id="rId7" Type="http://schemas.openxmlformats.org/officeDocument/2006/relationships/hyperlink" Target="https://doi.org/10.1111/1467-8470.00065" TargetMode="External"/><Relationship Id="rId12" Type="http://schemas.openxmlformats.org/officeDocument/2006/relationships/hyperlink" Target="https://doi.org/10.1111/tgis.12274" TargetMode="Externa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hyperlink" Target="https://doi.org/10.2112/SI75-007.1" TargetMode="External"/><Relationship Id="rId11" Type="http://schemas.openxmlformats.org/officeDocument/2006/relationships/hyperlink" Target="https://doi.org/10.2112/JCOASTRES-D-14-00217.1" TargetMode="External"/><Relationship Id="rId5" Type="http://schemas.openxmlformats.org/officeDocument/2006/relationships/image" Target="../media/image39.jpeg"/><Relationship Id="rId10" Type="http://schemas.openxmlformats.org/officeDocument/2006/relationships/hyperlink" Target="https://doi.org/10.1111/conl.12372" TargetMode="External"/><Relationship Id="rId4" Type="http://schemas.openxmlformats.org/officeDocument/2006/relationships/notesSlide" Target="../notesSlides/notesSlide11.xml"/><Relationship Id="rId9" Type="http://schemas.openxmlformats.org/officeDocument/2006/relationships/hyperlink" Target="https://doi.org/10.26525/jtfs2018.30.5.446460" TargetMode="External"/><Relationship Id="rId1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unsplash.com/@maxwellridgeway" TargetMode="External"/><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8.xml"/><Relationship Id="rId7" Type="http://schemas.openxmlformats.org/officeDocument/2006/relationships/image" Target="../media/image5.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jpeg"/><Relationship Id="rId11" Type="http://schemas.openxmlformats.org/officeDocument/2006/relationships/image" Target="../media/image3.png"/><Relationship Id="rId5" Type="http://schemas.openxmlformats.org/officeDocument/2006/relationships/image" Target="../media/image4.gif"/><Relationship Id="rId10" Type="http://schemas.openxmlformats.org/officeDocument/2006/relationships/image" Target="../media/image8.jpeg"/><Relationship Id="rId4" Type="http://schemas.openxmlformats.org/officeDocument/2006/relationships/notesSlide" Target="../notesSlides/notesSlide3.xml"/><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9.gif"/><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image" Target="../media/image1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jpeg"/><Relationship Id="rId5" Type="http://schemas.openxmlformats.org/officeDocument/2006/relationships/hyperlink" Target="https://doi.org/10.1111/conl.12372" TargetMode="Externa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8.xml"/><Relationship Id="rId7" Type="http://schemas.openxmlformats.org/officeDocument/2006/relationships/image" Target="../media/image1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jpeg"/><Relationship Id="rId5" Type="http://schemas.openxmlformats.org/officeDocument/2006/relationships/hyperlink" Target="https://doi.org/10.2112/JCOASTRES-D-14-00217.1" TargetMode="External"/><Relationship Id="rId4" Type="http://schemas.openxmlformats.org/officeDocument/2006/relationships/notesSlide" Target="../notesSlides/notesSlide6.xml"/><Relationship Id="rId9"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5.gif"/><Relationship Id="rId5" Type="http://schemas.openxmlformats.org/officeDocument/2006/relationships/image" Target="../media/image14.gif"/><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8CD4BC-9FEB-4D7C-AD1C-8BE1DFA120C4}"/>
              </a:ext>
            </a:extLst>
          </p:cNvPr>
          <p:cNvSpPr/>
          <p:nvPr/>
        </p:nvSpPr>
        <p:spPr>
          <a:xfrm>
            <a:off x="0" y="1325880"/>
            <a:ext cx="12192000" cy="694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3E1AFD06-E2ED-4E67-9167-3F429E5C05CC}"/>
              </a:ext>
            </a:extLst>
          </p:cNvPr>
          <p:cNvSpPr>
            <a:spLocks noGrp="1"/>
          </p:cNvSpPr>
          <p:nvPr>
            <p:ph type="ctrTitle"/>
          </p:nvPr>
        </p:nvSpPr>
        <p:spPr>
          <a:xfrm>
            <a:off x="0" y="773829"/>
            <a:ext cx="12192000" cy="3566160"/>
          </a:xfrm>
        </p:spPr>
        <p:txBody>
          <a:bodyPr>
            <a:normAutofit/>
          </a:bodyPr>
          <a:lstStyle/>
          <a:p>
            <a:pPr algn="ctr"/>
            <a:r>
              <a:rPr lang="en-US" sz="4400" dirty="0">
                <a:latin typeface="Century Schoolbook" panose="02040604050505020304" pitchFamily="18" charset="0"/>
              </a:rPr>
              <a:t>Using Neural Networks in Optimizing Vulnerability Indicators of Mangrove Forests </a:t>
            </a:r>
            <a:br>
              <a:rPr lang="en-US" sz="4400" dirty="0">
                <a:latin typeface="Century Schoolbook" panose="02040604050505020304" pitchFamily="18" charset="0"/>
              </a:rPr>
            </a:br>
            <a:r>
              <a:rPr lang="en-US" sz="4400" dirty="0">
                <a:latin typeface="Century Schoolbook" panose="02040604050505020304" pitchFamily="18" charset="0"/>
              </a:rPr>
              <a:t>Towards Climate Change</a:t>
            </a:r>
          </a:p>
        </p:txBody>
      </p:sp>
      <p:sp>
        <p:nvSpPr>
          <p:cNvPr id="3" name="Subtitle 2">
            <a:extLst>
              <a:ext uri="{FF2B5EF4-FFF2-40B4-BE49-F238E27FC236}">
                <a16:creationId xmlns:a16="http://schemas.microsoft.com/office/drawing/2014/main" id="{C30D84AF-3CF7-409A-9D7A-B9CD7D6BA53D}"/>
              </a:ext>
            </a:extLst>
          </p:cNvPr>
          <p:cNvSpPr>
            <a:spLocks noGrp="1"/>
          </p:cNvSpPr>
          <p:nvPr>
            <p:ph type="subTitle" idx="1"/>
          </p:nvPr>
        </p:nvSpPr>
        <p:spPr>
          <a:xfrm>
            <a:off x="1100051" y="4455620"/>
            <a:ext cx="10058400" cy="900151"/>
          </a:xfrm>
        </p:spPr>
        <p:txBody>
          <a:bodyPr>
            <a:normAutofit/>
          </a:bodyPr>
          <a:lstStyle/>
          <a:p>
            <a:pPr algn="ctr">
              <a:spcBef>
                <a:spcPts val="0"/>
              </a:spcBef>
              <a:spcAft>
                <a:spcPts val="0"/>
              </a:spcAft>
            </a:pPr>
            <a:r>
              <a:rPr lang="en-US" i="1" cap="none" dirty="0">
                <a:solidFill>
                  <a:schemeClr val="accent1">
                    <a:lumMod val="50000"/>
                  </a:schemeClr>
                </a:solidFill>
                <a:latin typeface="Century Schoolbook" panose="02040604050505020304" pitchFamily="18" charset="0"/>
              </a:rPr>
              <a:t>Graduate Seminar</a:t>
            </a:r>
          </a:p>
          <a:p>
            <a:pPr algn="ctr">
              <a:spcBef>
                <a:spcPts val="0"/>
              </a:spcBef>
              <a:spcAft>
                <a:spcPts val="0"/>
              </a:spcAft>
            </a:pPr>
            <a:r>
              <a:rPr lang="en-US" i="1" dirty="0">
                <a:solidFill>
                  <a:schemeClr val="accent1">
                    <a:lumMod val="50000"/>
                  </a:schemeClr>
                </a:solidFill>
                <a:latin typeface="Century Schoolbook" panose="02040604050505020304" pitchFamily="18" charset="0"/>
              </a:rPr>
              <a:t>(ENS 299)</a:t>
            </a:r>
            <a:endParaRPr lang="en-PH" dirty="0">
              <a:solidFill>
                <a:schemeClr val="accent1">
                  <a:lumMod val="50000"/>
                </a:schemeClr>
              </a:solidFill>
              <a:latin typeface="Century Schoolbook" panose="02040604050505020304" pitchFamily="18" charset="0"/>
            </a:endParaRPr>
          </a:p>
        </p:txBody>
      </p:sp>
      <p:sp>
        <p:nvSpPr>
          <p:cNvPr id="9" name="TextBox 8">
            <a:extLst>
              <a:ext uri="{FF2B5EF4-FFF2-40B4-BE49-F238E27FC236}">
                <a16:creationId xmlns:a16="http://schemas.microsoft.com/office/drawing/2014/main" id="{9CE8135E-181E-4AAB-AB61-21C3CAE8C57A}"/>
              </a:ext>
            </a:extLst>
          </p:cNvPr>
          <p:cNvSpPr txBox="1"/>
          <p:nvPr/>
        </p:nvSpPr>
        <p:spPr>
          <a:xfrm>
            <a:off x="3823063" y="5381751"/>
            <a:ext cx="4545874" cy="830997"/>
          </a:xfrm>
          <a:prstGeom prst="rect">
            <a:avLst/>
          </a:prstGeom>
          <a:noFill/>
        </p:spPr>
        <p:txBody>
          <a:bodyPr wrap="square" rtlCol="0">
            <a:spAutoFit/>
          </a:bodyPr>
          <a:lstStyle/>
          <a:p>
            <a:pPr algn="ctr"/>
            <a:r>
              <a:rPr lang="en-PH" dirty="0">
                <a:latin typeface="Century Schoolbook" panose="02040604050505020304" pitchFamily="18" charset="0"/>
              </a:rPr>
              <a:t>Presented by:</a:t>
            </a:r>
          </a:p>
          <a:p>
            <a:pPr algn="ctr"/>
            <a:r>
              <a:rPr lang="en-PH" dirty="0">
                <a:latin typeface="Century Schoolbook" panose="02040604050505020304" pitchFamily="18" charset="0"/>
              </a:rPr>
              <a:t>Mark Anthony A. Cabanlit</a:t>
            </a:r>
          </a:p>
          <a:p>
            <a:pPr algn="ctr"/>
            <a:r>
              <a:rPr lang="en-PH" sz="1200" i="1" dirty="0">
                <a:latin typeface="Century Schoolbook" panose="02040604050505020304" pitchFamily="18" charset="0"/>
              </a:rPr>
              <a:t>MSc Environmental Studies Student</a:t>
            </a:r>
          </a:p>
        </p:txBody>
      </p:sp>
      <p:sp>
        <p:nvSpPr>
          <p:cNvPr id="11" name="Slide Number Placeholder 10">
            <a:extLst>
              <a:ext uri="{FF2B5EF4-FFF2-40B4-BE49-F238E27FC236}">
                <a16:creationId xmlns:a16="http://schemas.microsoft.com/office/drawing/2014/main" id="{4D190AA0-8086-4A6A-A8ED-B32942C69592}"/>
              </a:ext>
            </a:extLst>
          </p:cNvPr>
          <p:cNvSpPr>
            <a:spLocks noGrp="1"/>
          </p:cNvSpPr>
          <p:nvPr>
            <p:ph type="sldNum" sz="quarter" idx="12"/>
          </p:nvPr>
        </p:nvSpPr>
        <p:spPr/>
        <p:txBody>
          <a:bodyPr/>
          <a:lstStyle/>
          <a:p>
            <a:fld id="{9F909BAD-3646-402D-AC30-3DBF86AA0FCB}" type="slidenum">
              <a:rPr lang="en-PH" smtClean="0"/>
              <a:t>1</a:t>
            </a:fld>
            <a:endParaRPr lang="en-PH"/>
          </a:p>
        </p:txBody>
      </p:sp>
      <p:pic>
        <p:nvPicPr>
          <p:cNvPr id="2050" name="Picture 2" descr="green plants">
            <a:extLst>
              <a:ext uri="{FF2B5EF4-FFF2-40B4-BE49-F238E27FC236}">
                <a16:creationId xmlns:a16="http://schemas.microsoft.com/office/drawing/2014/main" id="{F2A47DD3-343C-4E3D-9EE6-37E8C59B4AD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4396" b="15537"/>
          <a:stretch/>
        </p:blipFill>
        <p:spPr bwMode="auto">
          <a:xfrm>
            <a:off x="0" y="-853838"/>
            <a:ext cx="12192000" cy="274929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AE9405C-C4D6-4B02-A54C-D6EEB83BE660}"/>
              </a:ext>
            </a:extLst>
          </p:cNvPr>
          <p:cNvSpPr>
            <a:spLocks noGrp="1"/>
          </p:cNvSpPr>
          <p:nvPr>
            <p:ph type="ftr" sz="quarter" idx="11"/>
          </p:nvPr>
        </p:nvSpPr>
        <p:spPr/>
        <p:txBody>
          <a:bodyPr/>
          <a:lstStyle/>
          <a:p>
            <a:r>
              <a:rPr lang="en-US" dirty="0"/>
              <a:t>Vulnerability of Mangrove Forests </a:t>
            </a:r>
            <a:endParaRPr lang="en-PH" dirty="0"/>
          </a:p>
        </p:txBody>
      </p:sp>
      <p:sp>
        <p:nvSpPr>
          <p:cNvPr id="10" name="TextBox 9">
            <a:extLst>
              <a:ext uri="{FF2B5EF4-FFF2-40B4-BE49-F238E27FC236}">
                <a16:creationId xmlns:a16="http://schemas.microsoft.com/office/drawing/2014/main" id="{1E04496E-3CE8-4D61-B362-D8C97465869E}"/>
              </a:ext>
            </a:extLst>
          </p:cNvPr>
          <p:cNvSpPr txBox="1"/>
          <p:nvPr/>
        </p:nvSpPr>
        <p:spPr>
          <a:xfrm>
            <a:off x="10853530" y="1673352"/>
            <a:ext cx="6096000" cy="184666"/>
          </a:xfrm>
          <a:prstGeom prst="rect">
            <a:avLst/>
          </a:prstGeom>
          <a:noFill/>
        </p:spPr>
        <p:txBody>
          <a:bodyPr wrap="square">
            <a:spAutoFit/>
          </a:bodyPr>
          <a:lstStyle/>
          <a:p>
            <a:r>
              <a:rPr lang="en-PH" sz="600" dirty="0"/>
              <a:t>Image Source: </a:t>
            </a:r>
            <a:r>
              <a:rPr lang="en-PH" sz="600" b="0" i="0" u="none" strike="noStrike" kern="1200" dirty="0">
                <a:solidFill>
                  <a:schemeClr val="tx1"/>
                </a:solidFill>
                <a:effectLst/>
                <a:latin typeface="+mn-lt"/>
                <a:ea typeface="+mn-ea"/>
                <a:cs typeface="+mn-cs"/>
                <a:hlinkClick r:id="rId6"/>
              </a:rPr>
              <a:t>Maxwell Ridgeway</a:t>
            </a:r>
            <a:endParaRPr lang="en-PH" sz="600" b="0" i="0" u="none" strike="noStrike" kern="1200" dirty="0">
              <a:solidFill>
                <a:schemeClr val="tx1"/>
              </a:solidFill>
              <a:effectLst/>
              <a:latin typeface="+mn-lt"/>
              <a:ea typeface="+mn-ea"/>
              <a:cs typeface="+mn-cs"/>
            </a:endParaRPr>
          </a:p>
        </p:txBody>
      </p:sp>
      <p:pic>
        <p:nvPicPr>
          <p:cNvPr id="5" name="Recorded Sound">
            <a:hlinkClick r:id="" action="ppaction://media"/>
            <a:extLst>
              <a:ext uri="{FF2B5EF4-FFF2-40B4-BE49-F238E27FC236}">
                <a16:creationId xmlns:a16="http://schemas.microsoft.com/office/drawing/2014/main" id="{36F12659-BDF9-4C71-81CB-D77B7329C75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0000" y="360000"/>
            <a:ext cx="487363" cy="487363"/>
          </a:xfrm>
          <a:prstGeom prst="rect">
            <a:avLst/>
          </a:prstGeom>
        </p:spPr>
      </p:pic>
    </p:spTree>
    <p:extLst>
      <p:ext uri="{BB962C8B-B14F-4D97-AF65-F5344CB8AC3E}">
        <p14:creationId xmlns:p14="http://schemas.microsoft.com/office/powerpoint/2010/main" val="2864416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500"/>
                                  </p:stCondLst>
                                  <p:childTnLst>
                                    <p:cmd type="call" cmd="playFrom(0.0)">
                                      <p:cBhvr>
                                        <p:cTn id="6" dur="67801" fill="hold"/>
                                        <p:tgtEl>
                                          <p:spTgt spid="5"/>
                                        </p:tgtEl>
                                      </p:cBhvr>
                                    </p:cmd>
                                  </p:childTnLst>
                                </p:cTn>
                              </p:par>
                              <p:par>
                                <p:cTn id="7" presetID="10" presetClass="entr" presetSubtype="0" fill="hold" grpId="0" nodeType="withEffect">
                                  <p:stCondLst>
                                    <p:cond delay="500"/>
                                  </p:stCondLst>
                                  <p:childTnLst>
                                    <p:set>
                                      <p:cBhvr>
                                        <p:cTn id="8" dur="1" fill="hold">
                                          <p:stCondLst>
                                            <p:cond delay="0"/>
                                          </p:stCondLst>
                                        </p:cTn>
                                        <p:tgtEl>
                                          <p:spTgt spid="2"/>
                                        </p:tgtEl>
                                        <p:attrNameLst>
                                          <p:attrName>style.visibility</p:attrName>
                                        </p:attrNameLst>
                                      </p:cBhvr>
                                      <p:to>
                                        <p:strVal val="visible"/>
                                      </p:to>
                                    </p:set>
                                    <p:animEffect transition="in" filter="fade">
                                      <p:cBhvr>
                                        <p:cTn id="9" dur="1000"/>
                                        <p:tgtEl>
                                          <p:spTgt spid="2"/>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10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9" fill="hold" display="0">
                  <p:stCondLst>
                    <p:cond delay="indefinite"/>
                  </p:stCondLst>
                  <p:endCondLst>
                    <p:cond evt="onStopAudio" delay="0">
                      <p:tgtEl>
                        <p:sldTgt/>
                      </p:tgtEl>
                    </p:cond>
                  </p:endCondLst>
                </p:cTn>
                <p:tgtEl>
                  <p:spTgt spid="5"/>
                </p:tgtEl>
              </p:cMediaNode>
            </p:audio>
          </p:childTnLst>
        </p:cTn>
      </p:par>
    </p:tnLst>
    <p:bldLst>
      <p:bldP spid="2" grpId="0"/>
      <p:bldP spid="3" grpId="0" build="p"/>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A group of people riding on the back of a boat&#10;&#10;Description automatically generated">
            <a:extLst>
              <a:ext uri="{FF2B5EF4-FFF2-40B4-BE49-F238E27FC236}">
                <a16:creationId xmlns:a16="http://schemas.microsoft.com/office/drawing/2014/main" id="{4525574E-D1D5-448E-AEDC-7F4EB86093CD}"/>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t="3756" b="1133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AD994049-2661-4AB5-8080-8E46C239DD40}"/>
              </a:ext>
            </a:extLst>
          </p:cNvPr>
          <p:cNvSpPr>
            <a:spLocks noGrp="1"/>
          </p:cNvSpPr>
          <p:nvPr>
            <p:ph type="ftr" sz="quarter" idx="11"/>
          </p:nvPr>
        </p:nvSpPr>
        <p:spPr>
          <a:xfrm>
            <a:off x="3686185" y="6459785"/>
            <a:ext cx="4822804" cy="365125"/>
          </a:xfrm>
        </p:spPr>
        <p:txBody>
          <a:bodyPr>
            <a:norm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Vulnerability of Mangrove Forests </a:t>
            </a:r>
            <a:endParaRPr kumimoji="0" lang="en-PH" sz="900" b="0" i="0" u="none" strike="noStrike" kern="1200" cap="all" spc="0" normalizeH="0" baseline="0" noProof="0">
              <a:ln>
                <a:noFill/>
              </a:ln>
              <a:solidFill>
                <a:srgbClr val="FFFFFF"/>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211C15F-E163-4DCC-93F5-9DF8922CD72D}"/>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9F909BAD-3646-402D-AC30-3DBF86AA0FCB}" type="slidenum">
              <a:rPr kumimoji="0" lang="en-PH"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10</a:t>
            </a:fld>
            <a:endParaRPr kumimoji="0" lang="en-PH"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8" name="Title 5">
            <a:extLst>
              <a:ext uri="{FF2B5EF4-FFF2-40B4-BE49-F238E27FC236}">
                <a16:creationId xmlns:a16="http://schemas.microsoft.com/office/drawing/2014/main" id="{AE143B76-31CF-45E8-ACF0-5CA2A0FDBA76}"/>
              </a:ext>
            </a:extLst>
          </p:cNvPr>
          <p:cNvSpPr txBox="1">
            <a:spLocks/>
          </p:cNvSpPr>
          <p:nvPr/>
        </p:nvSpPr>
        <p:spPr>
          <a:xfrm>
            <a:off x="0" y="5375283"/>
            <a:ext cx="12192000" cy="770874"/>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r>
              <a:rPr kumimoji="0" lang="en-US" sz="5000" b="1" i="0" u="none" strike="noStrike" kern="1200" cap="none" spc="-50" normalizeH="0" baseline="0" noProof="0" dirty="0">
                <a:ln>
                  <a:noFill/>
                </a:ln>
                <a:solidFill>
                  <a:prstClr val="black"/>
                </a:solidFill>
                <a:effectLst/>
                <a:uLnTx/>
                <a:uFillTx/>
                <a:ea typeface="+mj-ea"/>
                <a:cs typeface="+mj-cs"/>
              </a:rPr>
              <a:t>Conceptual Framework</a:t>
            </a:r>
          </a:p>
        </p:txBody>
      </p:sp>
      <p:sp>
        <p:nvSpPr>
          <p:cNvPr id="9" name="Title 5">
            <a:extLst>
              <a:ext uri="{FF2B5EF4-FFF2-40B4-BE49-F238E27FC236}">
                <a16:creationId xmlns:a16="http://schemas.microsoft.com/office/drawing/2014/main" id="{3FC55CED-C5D4-4E07-B1B6-323341A99A8A}"/>
              </a:ext>
            </a:extLst>
          </p:cNvPr>
          <p:cNvSpPr txBox="1">
            <a:spLocks/>
          </p:cNvSpPr>
          <p:nvPr/>
        </p:nvSpPr>
        <p:spPr>
          <a:xfrm>
            <a:off x="-20" y="509286"/>
            <a:ext cx="12192000" cy="419196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b">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0" marR="0" lvl="0" indent="0" algn="ctr" defTabSz="914400" rtl="0" eaLnBrk="1" fontAlgn="auto" latinLnBrk="0" hangingPunct="1">
              <a:lnSpc>
                <a:spcPct val="85000"/>
              </a:lnSpc>
              <a:spcBef>
                <a:spcPct val="0"/>
              </a:spcBef>
              <a:spcAft>
                <a:spcPts val="0"/>
              </a:spcAft>
              <a:buClrTx/>
              <a:buSzTx/>
              <a:buFontTx/>
              <a:buNone/>
              <a:tabLst/>
              <a:defRPr/>
            </a:pPr>
            <a:endParaRPr kumimoji="0" lang="en-US" sz="4400" b="0" i="0" u="none" strike="noStrike" kern="1200" cap="none" spc="-50" normalizeH="0" baseline="0" noProof="0" dirty="0">
              <a:ln>
                <a:noFill/>
              </a:ln>
              <a:solidFill>
                <a:prstClr val="white"/>
              </a:solidFill>
              <a:effectLst/>
              <a:uLnTx/>
              <a:uFillTx/>
              <a:latin typeface="Calibri Light" panose="020F0302020204030204"/>
              <a:ea typeface="+mj-ea"/>
              <a:cs typeface="+mj-cs"/>
            </a:endParaRPr>
          </a:p>
        </p:txBody>
      </p:sp>
      <p:sp>
        <p:nvSpPr>
          <p:cNvPr id="10" name="Flowchart: Alternate Process 9">
            <a:extLst>
              <a:ext uri="{FF2B5EF4-FFF2-40B4-BE49-F238E27FC236}">
                <a16:creationId xmlns:a16="http://schemas.microsoft.com/office/drawing/2014/main" id="{62AA33E9-E51C-469D-9609-A5BB699F7330}"/>
              </a:ext>
            </a:extLst>
          </p:cNvPr>
          <p:cNvSpPr/>
          <p:nvPr/>
        </p:nvSpPr>
        <p:spPr>
          <a:xfrm>
            <a:off x="2411205" y="1042441"/>
            <a:ext cx="2310580" cy="69809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dirty="0">
                <a:ln>
                  <a:noFill/>
                </a:ln>
                <a:solidFill>
                  <a:prstClr val="white"/>
                </a:solidFill>
                <a:effectLst/>
                <a:uLnTx/>
                <a:uFillTx/>
                <a:latin typeface="Century Schoolbook" panose="02040604050505020304" pitchFamily="18" charset="0"/>
                <a:ea typeface="+mn-ea"/>
                <a:cs typeface="+mn-cs"/>
              </a:rPr>
              <a:t>Exposure</a:t>
            </a:r>
            <a:endParaRPr kumimoji="0" lang="en-PH" sz="1800" b="0" i="0" u="none" strike="noStrike" kern="1200" cap="none" spc="0" normalizeH="0" baseline="0" noProof="0" dirty="0">
              <a:ln>
                <a:noFill/>
              </a:ln>
              <a:solidFill>
                <a:srgbClr val="E2DFCC">
                  <a:lumMod val="75000"/>
                </a:srgbClr>
              </a:solidFill>
              <a:effectLst/>
              <a:uLnTx/>
              <a:uFillTx/>
              <a:latin typeface="Century Schoolbook" panose="02040604050505020304" pitchFamily="18" charset="0"/>
              <a:ea typeface="+mn-ea"/>
              <a:cs typeface="+mn-cs"/>
            </a:endParaRPr>
          </a:p>
        </p:txBody>
      </p:sp>
      <p:sp>
        <p:nvSpPr>
          <p:cNvPr id="11" name="Flowchart: Alternate Process 10">
            <a:extLst>
              <a:ext uri="{FF2B5EF4-FFF2-40B4-BE49-F238E27FC236}">
                <a16:creationId xmlns:a16="http://schemas.microsoft.com/office/drawing/2014/main" id="{ADFD1CA2-570E-4809-BED3-077C384CD554}"/>
              </a:ext>
            </a:extLst>
          </p:cNvPr>
          <p:cNvSpPr/>
          <p:nvPr/>
        </p:nvSpPr>
        <p:spPr>
          <a:xfrm>
            <a:off x="5681124" y="1039306"/>
            <a:ext cx="2310580" cy="69809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dirty="0">
                <a:ln>
                  <a:noFill/>
                </a:ln>
                <a:solidFill>
                  <a:prstClr val="white"/>
                </a:solidFill>
                <a:effectLst/>
                <a:uLnTx/>
                <a:uFillTx/>
                <a:latin typeface="Century Schoolbook" panose="02040604050505020304" pitchFamily="18" charset="0"/>
                <a:ea typeface="+mn-ea"/>
                <a:cs typeface="+mn-cs"/>
              </a:rPr>
              <a:t>Sensitivity</a:t>
            </a:r>
            <a:endParaRPr kumimoji="0" lang="en-PH" sz="1800" b="0" i="0" u="none" strike="noStrike" kern="1200" cap="none" spc="0" normalizeH="0" baseline="0" noProof="0" dirty="0">
              <a:ln>
                <a:noFill/>
              </a:ln>
              <a:solidFill>
                <a:srgbClr val="E2DFCC">
                  <a:lumMod val="75000"/>
                </a:srgbClr>
              </a:solidFill>
              <a:effectLst/>
              <a:uLnTx/>
              <a:uFillTx/>
              <a:latin typeface="Century Schoolbook" panose="02040604050505020304" pitchFamily="18" charset="0"/>
              <a:ea typeface="+mn-ea"/>
              <a:cs typeface="+mn-cs"/>
            </a:endParaRPr>
          </a:p>
        </p:txBody>
      </p:sp>
      <p:sp>
        <p:nvSpPr>
          <p:cNvPr id="12" name="Flowchart: Alternate Process 11">
            <a:extLst>
              <a:ext uri="{FF2B5EF4-FFF2-40B4-BE49-F238E27FC236}">
                <a16:creationId xmlns:a16="http://schemas.microsoft.com/office/drawing/2014/main" id="{AB9FF279-57E9-4408-8CDA-CE3E72345843}"/>
              </a:ext>
            </a:extLst>
          </p:cNvPr>
          <p:cNvSpPr/>
          <p:nvPr/>
        </p:nvSpPr>
        <p:spPr>
          <a:xfrm>
            <a:off x="7018301" y="2386436"/>
            <a:ext cx="2310580" cy="698090"/>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dirty="0">
                <a:ln>
                  <a:noFill/>
                </a:ln>
                <a:solidFill>
                  <a:prstClr val="white"/>
                </a:solidFill>
                <a:effectLst/>
                <a:uLnTx/>
                <a:uFillTx/>
                <a:latin typeface="Century Schoolbook" panose="02040604050505020304" pitchFamily="18" charset="0"/>
                <a:ea typeface="+mn-ea"/>
                <a:cs typeface="+mn-cs"/>
              </a:rPr>
              <a:t>Adaptive Capacity</a:t>
            </a:r>
            <a:r>
              <a:rPr kumimoji="0" lang="en-PH" sz="1800" b="0" i="0" u="none" strike="noStrike" kern="1200" cap="none" spc="0" normalizeH="0" baseline="0" noProof="0" dirty="0">
                <a:ln>
                  <a:noFill/>
                </a:ln>
                <a:solidFill>
                  <a:srgbClr val="E2DFCC">
                    <a:lumMod val="75000"/>
                  </a:srgbClr>
                </a:solidFill>
                <a:effectLst/>
                <a:uLnTx/>
                <a:uFillTx/>
                <a:latin typeface="Century Schoolbook" panose="02040604050505020304" pitchFamily="18" charset="0"/>
                <a:ea typeface="+mn-ea"/>
                <a:cs typeface="+mn-cs"/>
              </a:rPr>
              <a:t>)</a:t>
            </a:r>
          </a:p>
        </p:txBody>
      </p:sp>
      <p:sp>
        <p:nvSpPr>
          <p:cNvPr id="13" name="Flowchart: Alternate Process 12">
            <a:extLst>
              <a:ext uri="{FF2B5EF4-FFF2-40B4-BE49-F238E27FC236}">
                <a16:creationId xmlns:a16="http://schemas.microsoft.com/office/drawing/2014/main" id="{62592DA2-261A-403B-B3BA-735C2D4A1AA0}"/>
              </a:ext>
            </a:extLst>
          </p:cNvPr>
          <p:cNvSpPr/>
          <p:nvPr/>
        </p:nvSpPr>
        <p:spPr>
          <a:xfrm>
            <a:off x="4084539" y="2380338"/>
            <a:ext cx="2310580" cy="698090"/>
          </a:xfrm>
          <a:prstGeom prst="flowChartAlternateProces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dirty="0">
                <a:ln>
                  <a:noFill/>
                </a:ln>
                <a:solidFill>
                  <a:prstClr val="white"/>
                </a:solidFill>
                <a:effectLst/>
                <a:uLnTx/>
                <a:uFillTx/>
                <a:latin typeface="Century Schoolbook" panose="02040604050505020304" pitchFamily="18" charset="0"/>
                <a:ea typeface="+mn-ea"/>
                <a:cs typeface="+mn-cs"/>
              </a:rPr>
              <a:t>Potential Impact</a:t>
            </a:r>
          </a:p>
        </p:txBody>
      </p:sp>
      <p:sp>
        <p:nvSpPr>
          <p:cNvPr id="14" name="Flowchart: Alternate Process 13">
            <a:extLst>
              <a:ext uri="{FF2B5EF4-FFF2-40B4-BE49-F238E27FC236}">
                <a16:creationId xmlns:a16="http://schemas.microsoft.com/office/drawing/2014/main" id="{5F02D4A2-3AEB-4A35-8FD3-7B4D38B1B868}"/>
              </a:ext>
            </a:extLst>
          </p:cNvPr>
          <p:cNvSpPr/>
          <p:nvPr/>
        </p:nvSpPr>
        <p:spPr>
          <a:xfrm>
            <a:off x="5583135" y="3767383"/>
            <a:ext cx="2310580" cy="698090"/>
          </a:xfrm>
          <a:prstGeom prst="flowChartAlternateProcess">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PH" sz="1800" b="0" i="0" u="none" strike="noStrike" kern="1200" cap="none" spc="0" normalizeH="0" baseline="0" noProof="0" dirty="0">
                <a:ln>
                  <a:noFill/>
                </a:ln>
                <a:solidFill>
                  <a:prstClr val="white"/>
                </a:solidFill>
                <a:effectLst/>
                <a:uLnTx/>
                <a:uFillTx/>
                <a:latin typeface="Century Schoolbook" panose="02040604050505020304" pitchFamily="18" charset="0"/>
                <a:ea typeface="+mn-ea"/>
                <a:cs typeface="+mn-cs"/>
              </a:rPr>
              <a:t>Vulnerability</a:t>
            </a:r>
          </a:p>
        </p:txBody>
      </p:sp>
      <p:cxnSp>
        <p:nvCxnSpPr>
          <p:cNvPr id="15" name="Straight Connector 14">
            <a:extLst>
              <a:ext uri="{FF2B5EF4-FFF2-40B4-BE49-F238E27FC236}">
                <a16:creationId xmlns:a16="http://schemas.microsoft.com/office/drawing/2014/main" id="{62EB5849-5524-43D6-A08D-A5B0412FC234}"/>
              </a:ext>
            </a:extLst>
          </p:cNvPr>
          <p:cNvCxnSpPr>
            <a:stCxn id="10" idx="3"/>
            <a:endCxn id="11" idx="1"/>
          </p:cNvCxnSpPr>
          <p:nvPr/>
        </p:nvCxnSpPr>
        <p:spPr>
          <a:xfrm flipV="1">
            <a:off x="4721785" y="1388351"/>
            <a:ext cx="959339" cy="313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2B6C822F-63B2-49CB-9BBE-EBBBB125051B}"/>
              </a:ext>
            </a:extLst>
          </p:cNvPr>
          <p:cNvCxnSpPr>
            <a:stCxn id="10" idx="3"/>
            <a:endCxn id="13" idx="0"/>
          </p:cNvCxnSpPr>
          <p:nvPr/>
        </p:nvCxnSpPr>
        <p:spPr>
          <a:xfrm>
            <a:off x="4721785" y="1391486"/>
            <a:ext cx="518044" cy="98885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EFED92B-CDF8-48C1-912E-85D0CA402A28}"/>
              </a:ext>
            </a:extLst>
          </p:cNvPr>
          <p:cNvCxnSpPr>
            <a:cxnSpLocks/>
            <a:stCxn id="13" idx="3"/>
            <a:endCxn id="12" idx="1"/>
          </p:cNvCxnSpPr>
          <p:nvPr/>
        </p:nvCxnSpPr>
        <p:spPr>
          <a:xfrm>
            <a:off x="6395119" y="2729383"/>
            <a:ext cx="623182" cy="609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8767E2DD-43E4-4DF3-966D-A7A0A48ACE38}"/>
              </a:ext>
            </a:extLst>
          </p:cNvPr>
          <p:cNvCxnSpPr>
            <a:cxnSpLocks/>
            <a:stCxn id="13" idx="3"/>
            <a:endCxn id="14" idx="0"/>
          </p:cNvCxnSpPr>
          <p:nvPr/>
        </p:nvCxnSpPr>
        <p:spPr>
          <a:xfrm>
            <a:off x="6395119" y="2729383"/>
            <a:ext cx="343306" cy="1038000"/>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Google Shape;287;p3">
            <a:extLst>
              <a:ext uri="{FF2B5EF4-FFF2-40B4-BE49-F238E27FC236}">
                <a16:creationId xmlns:a16="http://schemas.microsoft.com/office/drawing/2014/main" id="{072C1E9B-5397-436A-B001-E656A623C298}"/>
              </a:ext>
            </a:extLst>
          </p:cNvPr>
          <p:cNvSpPr txBox="1">
            <a:spLocks/>
          </p:cNvSpPr>
          <p:nvPr/>
        </p:nvSpPr>
        <p:spPr>
          <a:xfrm>
            <a:off x="8541444" y="4358810"/>
            <a:ext cx="3650556" cy="465575"/>
          </a:xfrm>
          <a:prstGeom prst="rect">
            <a:avLst/>
          </a:prstGeom>
          <a:noFill/>
          <a:ln>
            <a:noFill/>
          </a:ln>
        </p:spPr>
        <p:txBody>
          <a:bodyPr spcFirstLastPara="1" wrap="square" lIns="91425" tIns="45700" rIns="91425" bIns="45700" anchor="t" anchorCtr="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r" defTabSz="914400" rtl="0" eaLnBrk="1" fontAlgn="auto" latinLnBrk="0" hangingPunct="1">
              <a:lnSpc>
                <a:spcPct val="90000"/>
              </a:lnSpc>
              <a:spcBef>
                <a:spcPts val="0"/>
              </a:spcBef>
              <a:spcAft>
                <a:spcPts val="200"/>
              </a:spcAft>
              <a:buClr>
                <a:srgbClr val="99CB38"/>
              </a:buClr>
              <a:buSzPct val="100000"/>
              <a:buFont typeface="Calibri" panose="020F0502020204030204" pitchFamily="34" charset="0"/>
              <a:buChar char=" "/>
              <a:tabLst/>
              <a:defRPr/>
            </a:pP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Adapted from </a:t>
            </a:r>
            <a:r>
              <a:rPr kumimoji="0" lang="en-US" sz="1000" b="0" i="0" u="none" strike="noStrike" kern="1200" cap="none" spc="0" normalizeH="0" baseline="0" noProof="0" dirty="0" err="1">
                <a:ln>
                  <a:noFill/>
                </a:ln>
                <a:solidFill>
                  <a:prstClr val="white"/>
                </a:solidFill>
                <a:effectLst/>
                <a:uLnTx/>
                <a:uFillTx/>
                <a:latin typeface="Calibri" panose="020F0502020204030204"/>
                <a:ea typeface="+mn-ea"/>
                <a:cs typeface="+mn-cs"/>
              </a:rPr>
              <a:t>Alino</a:t>
            </a:r>
            <a:r>
              <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rPr>
              <a:t> et.al (2013) guidebook on Vulnerability Assessment Tools for Coastal Ecosystems</a:t>
            </a:r>
          </a:p>
          <a:p>
            <a:pPr marL="0" marR="0" lvl="0" indent="0" algn="r" defTabSz="914400" rtl="0" eaLnBrk="1" fontAlgn="auto" latinLnBrk="0" hangingPunct="1">
              <a:lnSpc>
                <a:spcPct val="90000"/>
              </a:lnSpc>
              <a:spcBef>
                <a:spcPts val="0"/>
              </a:spcBef>
              <a:spcAft>
                <a:spcPts val="200"/>
              </a:spcAft>
              <a:buClr>
                <a:srgbClr val="99CB38"/>
              </a:buClr>
              <a:buSzPct val="100000"/>
              <a:buFont typeface="Calibri" panose="020F0502020204030204" pitchFamily="34" charset="0"/>
              <a:buChar char=" "/>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r" defTabSz="914400" rtl="0" eaLnBrk="1" fontAlgn="auto" latinLnBrk="0" hangingPunct="1">
              <a:lnSpc>
                <a:spcPct val="90000"/>
              </a:lnSpc>
              <a:spcBef>
                <a:spcPts val="0"/>
              </a:spcBef>
              <a:spcAft>
                <a:spcPts val="200"/>
              </a:spcAft>
              <a:buClr>
                <a:srgbClr val="99CB38"/>
              </a:buClr>
              <a:buSzPct val="100000"/>
              <a:buFont typeface="Calibri" panose="020F0502020204030204" pitchFamily="34" charset="0"/>
              <a:buChar char=" "/>
              <a:tabLst/>
              <a:defRPr/>
            </a:pPr>
            <a:endParaRPr kumimoji="0" lang="en-US" sz="1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0" name="Group 178">
            <a:extLst>
              <a:ext uri="{FF2B5EF4-FFF2-40B4-BE49-F238E27FC236}">
                <a16:creationId xmlns:a16="http://schemas.microsoft.com/office/drawing/2014/main" id="{672E9D23-70EB-47FF-AC37-E1BA3B7E833C}"/>
              </a:ext>
            </a:extLst>
          </p:cNvPr>
          <p:cNvGrpSpPr/>
          <p:nvPr/>
        </p:nvGrpSpPr>
        <p:grpSpPr>
          <a:xfrm>
            <a:off x="2758443" y="334024"/>
            <a:ext cx="6644633" cy="4188353"/>
            <a:chOff x="-4206364" y="-4158755"/>
            <a:chExt cx="11366653" cy="7164814"/>
          </a:xfrm>
          <a:solidFill>
            <a:schemeClr val="accent1"/>
          </a:solidFill>
        </p:grpSpPr>
        <p:sp>
          <p:nvSpPr>
            <p:cNvPr id="21" name="Shape 176">
              <a:extLst>
                <a:ext uri="{FF2B5EF4-FFF2-40B4-BE49-F238E27FC236}">
                  <a16:creationId xmlns:a16="http://schemas.microsoft.com/office/drawing/2014/main" id="{8B4EFAB6-FC21-4B75-8CD3-1ED9228AA721}"/>
                </a:ext>
              </a:extLst>
            </p:cNvPr>
            <p:cNvSpPr/>
            <p:nvPr/>
          </p:nvSpPr>
          <p:spPr>
            <a:xfrm>
              <a:off x="-2079381" y="-4158755"/>
              <a:ext cx="7164814" cy="716481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chemeClr val="accent1"/>
              </a:solidFill>
              <a:prstDash val="solid"/>
              <a:miter lim="400000"/>
            </a:ln>
            <a:effectLst/>
          </p:spPr>
          <p:txBody>
            <a:bodyPr wrap="square" lIns="50800" tIns="50800" rIns="50800" bIns="50800" numCol="1" anchor="ctr">
              <a:noAutofit/>
            </a:bodyPr>
            <a:lstStyle/>
            <a:p>
              <a:pPr lvl="0"/>
              <a:endParaRPr/>
            </a:p>
          </p:txBody>
        </p:sp>
        <p:sp>
          <p:nvSpPr>
            <p:cNvPr id="22" name="Shape 177">
              <a:extLst>
                <a:ext uri="{FF2B5EF4-FFF2-40B4-BE49-F238E27FC236}">
                  <a16:creationId xmlns:a16="http://schemas.microsoft.com/office/drawing/2014/main" id="{32334624-C609-4703-8F6A-7712B298B025}"/>
                </a:ext>
              </a:extLst>
            </p:cNvPr>
            <p:cNvSpPr/>
            <p:nvPr/>
          </p:nvSpPr>
          <p:spPr>
            <a:xfrm>
              <a:off x="-4206364" y="-1060913"/>
              <a:ext cx="11366653" cy="1112464"/>
            </a:xfrm>
            <a:custGeom>
              <a:avLst/>
              <a:gdLst/>
              <a:ahLst/>
              <a:cxnLst>
                <a:cxn ang="0">
                  <a:pos x="wd2" y="hd2"/>
                </a:cxn>
                <a:cxn ang="5400000">
                  <a:pos x="wd2" y="hd2"/>
                </a:cxn>
                <a:cxn ang="10800000">
                  <a:pos x="wd2" y="hd2"/>
                </a:cxn>
                <a:cxn ang="16200000">
                  <a:pos x="wd2" y="hd2"/>
                </a:cxn>
              </a:cxnLst>
              <a:rect l="0" t="0" r="r" b="b"/>
              <a:pathLst>
                <a:path w="20317" h="19134" extrusionOk="0">
                  <a:moveTo>
                    <a:pt x="5102" y="1944"/>
                  </a:moveTo>
                  <a:cubicBezTo>
                    <a:pt x="971" y="4812"/>
                    <a:pt x="1208" y="9482"/>
                    <a:pt x="1350" y="11210"/>
                  </a:cubicBezTo>
                  <a:cubicBezTo>
                    <a:pt x="6685" y="3649"/>
                    <a:pt x="14666" y="4016"/>
                    <a:pt x="14666" y="4016"/>
                  </a:cubicBezTo>
                  <a:cubicBezTo>
                    <a:pt x="14666" y="4016"/>
                    <a:pt x="3354" y="8659"/>
                    <a:pt x="31" y="17966"/>
                  </a:cubicBezTo>
                  <a:cubicBezTo>
                    <a:pt x="-231" y="18701"/>
                    <a:pt x="1262" y="19657"/>
                    <a:pt x="1603" y="18788"/>
                  </a:cubicBezTo>
                  <a:cubicBezTo>
                    <a:pt x="2620" y="16199"/>
                    <a:pt x="4039" y="14258"/>
                    <a:pt x="4039" y="14258"/>
                  </a:cubicBezTo>
                  <a:cubicBezTo>
                    <a:pt x="6130" y="15189"/>
                    <a:pt x="9747" y="16280"/>
                    <a:pt x="12312" y="14121"/>
                  </a:cubicBezTo>
                  <a:cubicBezTo>
                    <a:pt x="15719" y="11254"/>
                    <a:pt x="15370" y="4897"/>
                    <a:pt x="20233" y="1801"/>
                  </a:cubicBezTo>
                  <a:cubicBezTo>
                    <a:pt x="21369" y="1079"/>
                    <a:pt x="10701" y="-1943"/>
                    <a:pt x="5102" y="1944"/>
                  </a:cubicBezTo>
                  <a:close/>
                </a:path>
              </a:pathLst>
            </a:custGeom>
            <a:noFill/>
            <a:ln w="12700" cap="flat">
              <a:noFill/>
              <a:miter lim="400000"/>
            </a:ln>
            <a:effectLst/>
          </p:spPr>
          <p:txBody>
            <a:bodyPr wrap="square" lIns="38100" tIns="38100" rIns="38100" bIns="38100" numCol="1" anchor="ctr">
              <a:noAutofit/>
            </a:bodyPr>
            <a:lstStyle/>
            <a:p>
              <a:pPr lvl="0" algn="ctr"/>
              <a:r>
                <a:rPr lang="en-US" sz="5000" b="1" dirty="0">
                  <a:ln w="0"/>
                  <a:solidFill>
                    <a:schemeClr val="bg1"/>
                  </a:solidFill>
                  <a:latin typeface="+mj-lt"/>
                </a:rPr>
                <a:t>Methodology</a:t>
              </a:r>
              <a:endParaRPr sz="5000" b="1" dirty="0">
                <a:ln w="0"/>
                <a:solidFill>
                  <a:schemeClr val="bg1"/>
                </a:solidFill>
                <a:latin typeface="+mj-lt"/>
              </a:endParaRPr>
            </a:p>
          </p:txBody>
        </p:sp>
      </p:grpSp>
      <p:sp>
        <p:nvSpPr>
          <p:cNvPr id="23" name="Shape 58">
            <a:extLst>
              <a:ext uri="{FF2B5EF4-FFF2-40B4-BE49-F238E27FC236}">
                <a16:creationId xmlns:a16="http://schemas.microsoft.com/office/drawing/2014/main" id="{2912834C-7237-4FB2-9D9D-BA1B0B55A225}"/>
              </a:ext>
            </a:extLst>
          </p:cNvPr>
          <p:cNvSpPr/>
          <p:nvPr/>
        </p:nvSpPr>
        <p:spPr>
          <a:xfrm flipV="1">
            <a:off x="6095998" y="4522377"/>
            <a:ext cx="0" cy="2377440"/>
          </a:xfrm>
          <a:prstGeom prst="line">
            <a:avLst/>
          </a:prstGeom>
          <a:ln w="38100"/>
        </p:spPr>
        <p:style>
          <a:lnRef idx="1">
            <a:schemeClr val="accent1"/>
          </a:lnRef>
          <a:fillRef idx="0">
            <a:schemeClr val="accent1"/>
          </a:fillRef>
          <a:effectRef idx="0">
            <a:schemeClr val="accent1"/>
          </a:effectRef>
          <a:fontRef idx="minor">
            <a:schemeClr val="tx1"/>
          </a:fontRef>
        </p:style>
        <p:txBody>
          <a:bodyPr lIns="50800" tIns="50800" rIns="50800" bIns="50800" anchor="ctr"/>
          <a:lstStyle/>
          <a:p>
            <a:pPr lvl="0"/>
            <a:endParaRPr/>
          </a:p>
        </p:txBody>
      </p:sp>
      <p:pic>
        <p:nvPicPr>
          <p:cNvPr id="2" name="Recorded Sound">
            <a:hlinkClick r:id="" action="ppaction://media"/>
            <a:extLst>
              <a:ext uri="{FF2B5EF4-FFF2-40B4-BE49-F238E27FC236}">
                <a16:creationId xmlns:a16="http://schemas.microsoft.com/office/drawing/2014/main" id="{7E97155B-C1E0-41FE-8703-56998922EDD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487363" cy="487363"/>
          </a:xfrm>
          <a:prstGeom prst="rect">
            <a:avLst/>
          </a:prstGeom>
        </p:spPr>
      </p:pic>
    </p:spTree>
    <p:extLst>
      <p:ext uri="{BB962C8B-B14F-4D97-AF65-F5344CB8AC3E}">
        <p14:creationId xmlns:p14="http://schemas.microsoft.com/office/powerpoint/2010/main" val="416096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83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2" presetClass="exit" presetSubtype="0" fill="hold" grpId="0" nodeType="clickEffect">
                                  <p:stCondLst>
                                    <p:cond delay="0"/>
                                  </p:stCondLst>
                                  <p:childTnLst>
                                    <p:animEffect transition="out" filter="fade">
                                      <p:cBhvr>
                                        <p:cTn id="10" dur="1000"/>
                                        <p:tgtEl>
                                          <p:spTgt spid="8"/>
                                        </p:tgtEl>
                                      </p:cBhvr>
                                    </p:animEffect>
                                    <p:anim calcmode="lin" valueType="num">
                                      <p:cBhvr>
                                        <p:cTn id="11" dur="1000"/>
                                        <p:tgtEl>
                                          <p:spTgt spid="8"/>
                                        </p:tgtEl>
                                        <p:attrNameLst>
                                          <p:attrName>ppt_x</p:attrName>
                                        </p:attrNameLst>
                                      </p:cBhvr>
                                      <p:tavLst>
                                        <p:tav tm="0">
                                          <p:val>
                                            <p:strVal val="ppt_x"/>
                                          </p:val>
                                        </p:tav>
                                        <p:tav tm="100000">
                                          <p:val>
                                            <p:strVal val="ppt_x"/>
                                          </p:val>
                                        </p:tav>
                                      </p:tavLst>
                                    </p:anim>
                                    <p:anim calcmode="lin" valueType="num">
                                      <p:cBhvr>
                                        <p:cTn id="12" dur="1000"/>
                                        <p:tgtEl>
                                          <p:spTgt spid="8"/>
                                        </p:tgtEl>
                                        <p:attrNameLst>
                                          <p:attrName>ppt_y</p:attrName>
                                        </p:attrNameLst>
                                      </p:cBhvr>
                                      <p:tavLst>
                                        <p:tav tm="0">
                                          <p:val>
                                            <p:strVal val="ppt_y"/>
                                          </p:val>
                                        </p:tav>
                                        <p:tav tm="100000">
                                          <p:val>
                                            <p:strVal val="ppt_y+.1"/>
                                          </p:val>
                                        </p:tav>
                                      </p:tavLst>
                                    </p:anim>
                                    <p:set>
                                      <p:cBhvr>
                                        <p:cTn id="13" dur="1" fill="hold">
                                          <p:stCondLst>
                                            <p:cond delay="999"/>
                                          </p:stCondLst>
                                        </p:cTn>
                                        <p:tgtEl>
                                          <p:spTgt spid="8"/>
                                        </p:tgtEl>
                                        <p:attrNameLst>
                                          <p:attrName>style.visibility</p:attrName>
                                        </p:attrNameLst>
                                      </p:cBhvr>
                                      <p:to>
                                        <p:strVal val="hidden"/>
                                      </p:to>
                                    </p:set>
                                  </p:childTnLst>
                                </p:cTn>
                              </p:par>
                              <p:par>
                                <p:cTn id="14" presetID="42" presetClass="exit" presetSubtype="0" fill="hold" grpId="0" nodeType="withEffect">
                                  <p:stCondLst>
                                    <p:cond delay="0"/>
                                  </p:stCondLst>
                                  <p:childTnLst>
                                    <p:animEffect transition="out" filter="fade">
                                      <p:cBhvr>
                                        <p:cTn id="15" dur="1000"/>
                                        <p:tgtEl>
                                          <p:spTgt spid="9"/>
                                        </p:tgtEl>
                                      </p:cBhvr>
                                    </p:animEffect>
                                    <p:anim calcmode="lin" valueType="num">
                                      <p:cBhvr>
                                        <p:cTn id="16" dur="1000"/>
                                        <p:tgtEl>
                                          <p:spTgt spid="9"/>
                                        </p:tgtEl>
                                        <p:attrNameLst>
                                          <p:attrName>ppt_x</p:attrName>
                                        </p:attrNameLst>
                                      </p:cBhvr>
                                      <p:tavLst>
                                        <p:tav tm="0">
                                          <p:val>
                                            <p:strVal val="ppt_x"/>
                                          </p:val>
                                        </p:tav>
                                        <p:tav tm="100000">
                                          <p:val>
                                            <p:strVal val="ppt_x"/>
                                          </p:val>
                                        </p:tav>
                                      </p:tavLst>
                                    </p:anim>
                                    <p:anim calcmode="lin" valueType="num">
                                      <p:cBhvr>
                                        <p:cTn id="17" dur="1000"/>
                                        <p:tgtEl>
                                          <p:spTgt spid="9"/>
                                        </p:tgtEl>
                                        <p:attrNameLst>
                                          <p:attrName>ppt_y</p:attrName>
                                        </p:attrNameLst>
                                      </p:cBhvr>
                                      <p:tavLst>
                                        <p:tav tm="0">
                                          <p:val>
                                            <p:strVal val="ppt_y"/>
                                          </p:val>
                                        </p:tav>
                                        <p:tav tm="100000">
                                          <p:val>
                                            <p:strVal val="ppt_y+.1"/>
                                          </p:val>
                                        </p:tav>
                                      </p:tavLst>
                                    </p:anim>
                                    <p:set>
                                      <p:cBhvr>
                                        <p:cTn id="18" dur="1" fill="hold">
                                          <p:stCondLst>
                                            <p:cond delay="999"/>
                                          </p:stCondLst>
                                        </p:cTn>
                                        <p:tgtEl>
                                          <p:spTgt spid="9"/>
                                        </p:tgtEl>
                                        <p:attrNameLst>
                                          <p:attrName>style.visibility</p:attrName>
                                        </p:attrNameLst>
                                      </p:cBhvr>
                                      <p:to>
                                        <p:strVal val="hidden"/>
                                      </p:to>
                                    </p:set>
                                  </p:childTnLst>
                                </p:cTn>
                              </p:par>
                              <p:par>
                                <p:cTn id="19" presetID="42" presetClass="exit" presetSubtype="0" fill="hold" grpId="0" nodeType="withEffect">
                                  <p:stCondLst>
                                    <p:cond delay="0"/>
                                  </p:stCondLst>
                                  <p:childTnLst>
                                    <p:animEffect transition="out" filter="fade">
                                      <p:cBhvr>
                                        <p:cTn id="20" dur="1000"/>
                                        <p:tgtEl>
                                          <p:spTgt spid="10"/>
                                        </p:tgtEl>
                                      </p:cBhvr>
                                    </p:animEffect>
                                    <p:anim calcmode="lin" valueType="num">
                                      <p:cBhvr>
                                        <p:cTn id="21" dur="1000"/>
                                        <p:tgtEl>
                                          <p:spTgt spid="10"/>
                                        </p:tgtEl>
                                        <p:attrNameLst>
                                          <p:attrName>ppt_x</p:attrName>
                                        </p:attrNameLst>
                                      </p:cBhvr>
                                      <p:tavLst>
                                        <p:tav tm="0">
                                          <p:val>
                                            <p:strVal val="ppt_x"/>
                                          </p:val>
                                        </p:tav>
                                        <p:tav tm="100000">
                                          <p:val>
                                            <p:strVal val="ppt_x"/>
                                          </p:val>
                                        </p:tav>
                                      </p:tavLst>
                                    </p:anim>
                                    <p:anim calcmode="lin" valueType="num">
                                      <p:cBhvr>
                                        <p:cTn id="22" dur="1000"/>
                                        <p:tgtEl>
                                          <p:spTgt spid="10"/>
                                        </p:tgtEl>
                                        <p:attrNameLst>
                                          <p:attrName>ppt_y</p:attrName>
                                        </p:attrNameLst>
                                      </p:cBhvr>
                                      <p:tavLst>
                                        <p:tav tm="0">
                                          <p:val>
                                            <p:strVal val="ppt_y"/>
                                          </p:val>
                                        </p:tav>
                                        <p:tav tm="100000">
                                          <p:val>
                                            <p:strVal val="ppt_y+.1"/>
                                          </p:val>
                                        </p:tav>
                                      </p:tavLst>
                                    </p:anim>
                                    <p:set>
                                      <p:cBhvr>
                                        <p:cTn id="23" dur="1" fill="hold">
                                          <p:stCondLst>
                                            <p:cond delay="999"/>
                                          </p:stCondLst>
                                        </p:cTn>
                                        <p:tgtEl>
                                          <p:spTgt spid="10"/>
                                        </p:tgtEl>
                                        <p:attrNameLst>
                                          <p:attrName>style.visibility</p:attrName>
                                        </p:attrNameLst>
                                      </p:cBhvr>
                                      <p:to>
                                        <p:strVal val="hidden"/>
                                      </p:to>
                                    </p:set>
                                  </p:childTnLst>
                                </p:cTn>
                              </p:par>
                              <p:par>
                                <p:cTn id="24" presetID="42" presetClass="exit" presetSubtype="0" fill="hold" grpId="0" nodeType="withEffect">
                                  <p:stCondLst>
                                    <p:cond delay="0"/>
                                  </p:stCondLst>
                                  <p:childTnLst>
                                    <p:animEffect transition="out" filter="fade">
                                      <p:cBhvr>
                                        <p:cTn id="25" dur="1000"/>
                                        <p:tgtEl>
                                          <p:spTgt spid="11"/>
                                        </p:tgtEl>
                                      </p:cBhvr>
                                    </p:animEffect>
                                    <p:anim calcmode="lin" valueType="num">
                                      <p:cBhvr>
                                        <p:cTn id="26" dur="1000"/>
                                        <p:tgtEl>
                                          <p:spTgt spid="11"/>
                                        </p:tgtEl>
                                        <p:attrNameLst>
                                          <p:attrName>ppt_x</p:attrName>
                                        </p:attrNameLst>
                                      </p:cBhvr>
                                      <p:tavLst>
                                        <p:tav tm="0">
                                          <p:val>
                                            <p:strVal val="ppt_x"/>
                                          </p:val>
                                        </p:tav>
                                        <p:tav tm="100000">
                                          <p:val>
                                            <p:strVal val="ppt_x"/>
                                          </p:val>
                                        </p:tav>
                                      </p:tavLst>
                                    </p:anim>
                                    <p:anim calcmode="lin" valueType="num">
                                      <p:cBhvr>
                                        <p:cTn id="27" dur="1000"/>
                                        <p:tgtEl>
                                          <p:spTgt spid="11"/>
                                        </p:tgtEl>
                                        <p:attrNameLst>
                                          <p:attrName>ppt_y</p:attrName>
                                        </p:attrNameLst>
                                      </p:cBhvr>
                                      <p:tavLst>
                                        <p:tav tm="0">
                                          <p:val>
                                            <p:strVal val="ppt_y"/>
                                          </p:val>
                                        </p:tav>
                                        <p:tav tm="100000">
                                          <p:val>
                                            <p:strVal val="ppt_y+.1"/>
                                          </p:val>
                                        </p:tav>
                                      </p:tavLst>
                                    </p:anim>
                                    <p:set>
                                      <p:cBhvr>
                                        <p:cTn id="28" dur="1" fill="hold">
                                          <p:stCondLst>
                                            <p:cond delay="999"/>
                                          </p:stCondLst>
                                        </p:cTn>
                                        <p:tgtEl>
                                          <p:spTgt spid="11"/>
                                        </p:tgtEl>
                                        <p:attrNameLst>
                                          <p:attrName>style.visibility</p:attrName>
                                        </p:attrNameLst>
                                      </p:cBhvr>
                                      <p:to>
                                        <p:strVal val="hidden"/>
                                      </p:to>
                                    </p:set>
                                  </p:childTnLst>
                                </p:cTn>
                              </p:par>
                              <p:par>
                                <p:cTn id="29" presetID="42" presetClass="exit" presetSubtype="0" fill="hold" grpId="0" nodeType="withEffect">
                                  <p:stCondLst>
                                    <p:cond delay="0"/>
                                  </p:stCondLst>
                                  <p:childTnLst>
                                    <p:animEffect transition="out" filter="fade">
                                      <p:cBhvr>
                                        <p:cTn id="30" dur="1000"/>
                                        <p:tgtEl>
                                          <p:spTgt spid="12"/>
                                        </p:tgtEl>
                                      </p:cBhvr>
                                    </p:animEffect>
                                    <p:anim calcmode="lin" valueType="num">
                                      <p:cBhvr>
                                        <p:cTn id="31" dur="1000"/>
                                        <p:tgtEl>
                                          <p:spTgt spid="12"/>
                                        </p:tgtEl>
                                        <p:attrNameLst>
                                          <p:attrName>ppt_x</p:attrName>
                                        </p:attrNameLst>
                                      </p:cBhvr>
                                      <p:tavLst>
                                        <p:tav tm="0">
                                          <p:val>
                                            <p:strVal val="ppt_x"/>
                                          </p:val>
                                        </p:tav>
                                        <p:tav tm="100000">
                                          <p:val>
                                            <p:strVal val="ppt_x"/>
                                          </p:val>
                                        </p:tav>
                                      </p:tavLst>
                                    </p:anim>
                                    <p:anim calcmode="lin" valueType="num">
                                      <p:cBhvr>
                                        <p:cTn id="32" dur="1000"/>
                                        <p:tgtEl>
                                          <p:spTgt spid="12"/>
                                        </p:tgtEl>
                                        <p:attrNameLst>
                                          <p:attrName>ppt_y</p:attrName>
                                        </p:attrNameLst>
                                      </p:cBhvr>
                                      <p:tavLst>
                                        <p:tav tm="0">
                                          <p:val>
                                            <p:strVal val="ppt_y"/>
                                          </p:val>
                                        </p:tav>
                                        <p:tav tm="100000">
                                          <p:val>
                                            <p:strVal val="ppt_y+.1"/>
                                          </p:val>
                                        </p:tav>
                                      </p:tavLst>
                                    </p:anim>
                                    <p:set>
                                      <p:cBhvr>
                                        <p:cTn id="33" dur="1" fill="hold">
                                          <p:stCondLst>
                                            <p:cond delay="999"/>
                                          </p:stCondLst>
                                        </p:cTn>
                                        <p:tgtEl>
                                          <p:spTgt spid="12"/>
                                        </p:tgtEl>
                                        <p:attrNameLst>
                                          <p:attrName>style.visibility</p:attrName>
                                        </p:attrNameLst>
                                      </p:cBhvr>
                                      <p:to>
                                        <p:strVal val="hidden"/>
                                      </p:to>
                                    </p:set>
                                  </p:childTnLst>
                                </p:cTn>
                              </p:par>
                              <p:par>
                                <p:cTn id="34" presetID="42" presetClass="exit" presetSubtype="0" fill="hold" grpId="0" nodeType="withEffect">
                                  <p:stCondLst>
                                    <p:cond delay="0"/>
                                  </p:stCondLst>
                                  <p:childTnLst>
                                    <p:animEffect transition="out" filter="fade">
                                      <p:cBhvr>
                                        <p:cTn id="35" dur="1000"/>
                                        <p:tgtEl>
                                          <p:spTgt spid="13"/>
                                        </p:tgtEl>
                                      </p:cBhvr>
                                    </p:animEffect>
                                    <p:anim calcmode="lin" valueType="num">
                                      <p:cBhvr>
                                        <p:cTn id="36" dur="1000"/>
                                        <p:tgtEl>
                                          <p:spTgt spid="13"/>
                                        </p:tgtEl>
                                        <p:attrNameLst>
                                          <p:attrName>ppt_x</p:attrName>
                                        </p:attrNameLst>
                                      </p:cBhvr>
                                      <p:tavLst>
                                        <p:tav tm="0">
                                          <p:val>
                                            <p:strVal val="ppt_x"/>
                                          </p:val>
                                        </p:tav>
                                        <p:tav tm="100000">
                                          <p:val>
                                            <p:strVal val="ppt_x"/>
                                          </p:val>
                                        </p:tav>
                                      </p:tavLst>
                                    </p:anim>
                                    <p:anim calcmode="lin" valueType="num">
                                      <p:cBhvr>
                                        <p:cTn id="37" dur="1000"/>
                                        <p:tgtEl>
                                          <p:spTgt spid="13"/>
                                        </p:tgtEl>
                                        <p:attrNameLst>
                                          <p:attrName>ppt_y</p:attrName>
                                        </p:attrNameLst>
                                      </p:cBhvr>
                                      <p:tavLst>
                                        <p:tav tm="0">
                                          <p:val>
                                            <p:strVal val="ppt_y"/>
                                          </p:val>
                                        </p:tav>
                                        <p:tav tm="100000">
                                          <p:val>
                                            <p:strVal val="ppt_y+.1"/>
                                          </p:val>
                                        </p:tav>
                                      </p:tavLst>
                                    </p:anim>
                                    <p:set>
                                      <p:cBhvr>
                                        <p:cTn id="38" dur="1" fill="hold">
                                          <p:stCondLst>
                                            <p:cond delay="999"/>
                                          </p:stCondLst>
                                        </p:cTn>
                                        <p:tgtEl>
                                          <p:spTgt spid="13"/>
                                        </p:tgtEl>
                                        <p:attrNameLst>
                                          <p:attrName>style.visibility</p:attrName>
                                        </p:attrNameLst>
                                      </p:cBhvr>
                                      <p:to>
                                        <p:strVal val="hidden"/>
                                      </p:to>
                                    </p:set>
                                  </p:childTnLst>
                                </p:cTn>
                              </p:par>
                              <p:par>
                                <p:cTn id="39" presetID="42" presetClass="exit" presetSubtype="0" fill="hold" grpId="0" nodeType="withEffect">
                                  <p:stCondLst>
                                    <p:cond delay="0"/>
                                  </p:stCondLst>
                                  <p:childTnLst>
                                    <p:animEffect transition="out" filter="fade">
                                      <p:cBhvr>
                                        <p:cTn id="40" dur="1000"/>
                                        <p:tgtEl>
                                          <p:spTgt spid="14"/>
                                        </p:tgtEl>
                                      </p:cBhvr>
                                    </p:animEffect>
                                    <p:anim calcmode="lin" valueType="num">
                                      <p:cBhvr>
                                        <p:cTn id="41" dur="1000"/>
                                        <p:tgtEl>
                                          <p:spTgt spid="14"/>
                                        </p:tgtEl>
                                        <p:attrNameLst>
                                          <p:attrName>ppt_x</p:attrName>
                                        </p:attrNameLst>
                                      </p:cBhvr>
                                      <p:tavLst>
                                        <p:tav tm="0">
                                          <p:val>
                                            <p:strVal val="ppt_x"/>
                                          </p:val>
                                        </p:tav>
                                        <p:tav tm="100000">
                                          <p:val>
                                            <p:strVal val="ppt_x"/>
                                          </p:val>
                                        </p:tav>
                                      </p:tavLst>
                                    </p:anim>
                                    <p:anim calcmode="lin" valueType="num">
                                      <p:cBhvr>
                                        <p:cTn id="42" dur="1000"/>
                                        <p:tgtEl>
                                          <p:spTgt spid="14"/>
                                        </p:tgtEl>
                                        <p:attrNameLst>
                                          <p:attrName>ppt_y</p:attrName>
                                        </p:attrNameLst>
                                      </p:cBhvr>
                                      <p:tavLst>
                                        <p:tav tm="0">
                                          <p:val>
                                            <p:strVal val="ppt_y"/>
                                          </p:val>
                                        </p:tav>
                                        <p:tav tm="100000">
                                          <p:val>
                                            <p:strVal val="ppt_y+.1"/>
                                          </p:val>
                                        </p:tav>
                                      </p:tavLst>
                                    </p:anim>
                                    <p:set>
                                      <p:cBhvr>
                                        <p:cTn id="43" dur="1" fill="hold">
                                          <p:stCondLst>
                                            <p:cond delay="999"/>
                                          </p:stCondLst>
                                        </p:cTn>
                                        <p:tgtEl>
                                          <p:spTgt spid="14"/>
                                        </p:tgtEl>
                                        <p:attrNameLst>
                                          <p:attrName>style.visibility</p:attrName>
                                        </p:attrNameLst>
                                      </p:cBhvr>
                                      <p:to>
                                        <p:strVal val="hidden"/>
                                      </p:to>
                                    </p:set>
                                  </p:childTnLst>
                                </p:cTn>
                              </p:par>
                              <p:par>
                                <p:cTn id="44" presetID="42" presetClass="exit" presetSubtype="0" fill="hold" nodeType="withEffect">
                                  <p:stCondLst>
                                    <p:cond delay="0"/>
                                  </p:stCondLst>
                                  <p:childTnLst>
                                    <p:animEffect transition="out" filter="fade">
                                      <p:cBhvr>
                                        <p:cTn id="45" dur="1000"/>
                                        <p:tgtEl>
                                          <p:spTgt spid="15"/>
                                        </p:tgtEl>
                                      </p:cBhvr>
                                    </p:animEffect>
                                    <p:anim calcmode="lin" valueType="num">
                                      <p:cBhvr>
                                        <p:cTn id="46" dur="1000"/>
                                        <p:tgtEl>
                                          <p:spTgt spid="15"/>
                                        </p:tgtEl>
                                        <p:attrNameLst>
                                          <p:attrName>ppt_x</p:attrName>
                                        </p:attrNameLst>
                                      </p:cBhvr>
                                      <p:tavLst>
                                        <p:tav tm="0">
                                          <p:val>
                                            <p:strVal val="ppt_x"/>
                                          </p:val>
                                        </p:tav>
                                        <p:tav tm="100000">
                                          <p:val>
                                            <p:strVal val="ppt_x"/>
                                          </p:val>
                                        </p:tav>
                                      </p:tavLst>
                                    </p:anim>
                                    <p:anim calcmode="lin" valueType="num">
                                      <p:cBhvr>
                                        <p:cTn id="47" dur="1000"/>
                                        <p:tgtEl>
                                          <p:spTgt spid="15"/>
                                        </p:tgtEl>
                                        <p:attrNameLst>
                                          <p:attrName>ppt_y</p:attrName>
                                        </p:attrNameLst>
                                      </p:cBhvr>
                                      <p:tavLst>
                                        <p:tav tm="0">
                                          <p:val>
                                            <p:strVal val="ppt_y"/>
                                          </p:val>
                                        </p:tav>
                                        <p:tav tm="100000">
                                          <p:val>
                                            <p:strVal val="ppt_y+.1"/>
                                          </p:val>
                                        </p:tav>
                                      </p:tavLst>
                                    </p:anim>
                                    <p:set>
                                      <p:cBhvr>
                                        <p:cTn id="48" dur="1" fill="hold">
                                          <p:stCondLst>
                                            <p:cond delay="999"/>
                                          </p:stCondLst>
                                        </p:cTn>
                                        <p:tgtEl>
                                          <p:spTgt spid="15"/>
                                        </p:tgtEl>
                                        <p:attrNameLst>
                                          <p:attrName>style.visibility</p:attrName>
                                        </p:attrNameLst>
                                      </p:cBhvr>
                                      <p:to>
                                        <p:strVal val="hidden"/>
                                      </p:to>
                                    </p:set>
                                  </p:childTnLst>
                                </p:cTn>
                              </p:par>
                              <p:par>
                                <p:cTn id="49" presetID="42" presetClass="exit" presetSubtype="0" fill="hold" nodeType="withEffect">
                                  <p:stCondLst>
                                    <p:cond delay="0"/>
                                  </p:stCondLst>
                                  <p:childTnLst>
                                    <p:animEffect transition="out" filter="fade">
                                      <p:cBhvr>
                                        <p:cTn id="50" dur="1000"/>
                                        <p:tgtEl>
                                          <p:spTgt spid="16"/>
                                        </p:tgtEl>
                                      </p:cBhvr>
                                    </p:animEffect>
                                    <p:anim calcmode="lin" valueType="num">
                                      <p:cBhvr>
                                        <p:cTn id="51" dur="1000"/>
                                        <p:tgtEl>
                                          <p:spTgt spid="16"/>
                                        </p:tgtEl>
                                        <p:attrNameLst>
                                          <p:attrName>ppt_x</p:attrName>
                                        </p:attrNameLst>
                                      </p:cBhvr>
                                      <p:tavLst>
                                        <p:tav tm="0">
                                          <p:val>
                                            <p:strVal val="ppt_x"/>
                                          </p:val>
                                        </p:tav>
                                        <p:tav tm="100000">
                                          <p:val>
                                            <p:strVal val="ppt_x"/>
                                          </p:val>
                                        </p:tav>
                                      </p:tavLst>
                                    </p:anim>
                                    <p:anim calcmode="lin" valueType="num">
                                      <p:cBhvr>
                                        <p:cTn id="52" dur="1000"/>
                                        <p:tgtEl>
                                          <p:spTgt spid="16"/>
                                        </p:tgtEl>
                                        <p:attrNameLst>
                                          <p:attrName>ppt_y</p:attrName>
                                        </p:attrNameLst>
                                      </p:cBhvr>
                                      <p:tavLst>
                                        <p:tav tm="0">
                                          <p:val>
                                            <p:strVal val="ppt_y"/>
                                          </p:val>
                                        </p:tav>
                                        <p:tav tm="100000">
                                          <p:val>
                                            <p:strVal val="ppt_y+.1"/>
                                          </p:val>
                                        </p:tav>
                                      </p:tavLst>
                                    </p:anim>
                                    <p:set>
                                      <p:cBhvr>
                                        <p:cTn id="53" dur="1" fill="hold">
                                          <p:stCondLst>
                                            <p:cond delay="999"/>
                                          </p:stCondLst>
                                        </p:cTn>
                                        <p:tgtEl>
                                          <p:spTgt spid="16"/>
                                        </p:tgtEl>
                                        <p:attrNameLst>
                                          <p:attrName>style.visibility</p:attrName>
                                        </p:attrNameLst>
                                      </p:cBhvr>
                                      <p:to>
                                        <p:strVal val="hidden"/>
                                      </p:to>
                                    </p:set>
                                  </p:childTnLst>
                                </p:cTn>
                              </p:par>
                              <p:par>
                                <p:cTn id="54" presetID="42" presetClass="exit" presetSubtype="0" fill="hold" nodeType="withEffect">
                                  <p:stCondLst>
                                    <p:cond delay="0"/>
                                  </p:stCondLst>
                                  <p:childTnLst>
                                    <p:animEffect transition="out" filter="fade">
                                      <p:cBhvr>
                                        <p:cTn id="55" dur="1000"/>
                                        <p:tgtEl>
                                          <p:spTgt spid="17"/>
                                        </p:tgtEl>
                                      </p:cBhvr>
                                    </p:animEffect>
                                    <p:anim calcmode="lin" valueType="num">
                                      <p:cBhvr>
                                        <p:cTn id="56" dur="1000"/>
                                        <p:tgtEl>
                                          <p:spTgt spid="17"/>
                                        </p:tgtEl>
                                        <p:attrNameLst>
                                          <p:attrName>ppt_x</p:attrName>
                                        </p:attrNameLst>
                                      </p:cBhvr>
                                      <p:tavLst>
                                        <p:tav tm="0">
                                          <p:val>
                                            <p:strVal val="ppt_x"/>
                                          </p:val>
                                        </p:tav>
                                        <p:tav tm="100000">
                                          <p:val>
                                            <p:strVal val="ppt_x"/>
                                          </p:val>
                                        </p:tav>
                                      </p:tavLst>
                                    </p:anim>
                                    <p:anim calcmode="lin" valueType="num">
                                      <p:cBhvr>
                                        <p:cTn id="57" dur="1000"/>
                                        <p:tgtEl>
                                          <p:spTgt spid="17"/>
                                        </p:tgtEl>
                                        <p:attrNameLst>
                                          <p:attrName>ppt_y</p:attrName>
                                        </p:attrNameLst>
                                      </p:cBhvr>
                                      <p:tavLst>
                                        <p:tav tm="0">
                                          <p:val>
                                            <p:strVal val="ppt_y"/>
                                          </p:val>
                                        </p:tav>
                                        <p:tav tm="100000">
                                          <p:val>
                                            <p:strVal val="ppt_y+.1"/>
                                          </p:val>
                                        </p:tav>
                                      </p:tavLst>
                                    </p:anim>
                                    <p:set>
                                      <p:cBhvr>
                                        <p:cTn id="58" dur="1" fill="hold">
                                          <p:stCondLst>
                                            <p:cond delay="999"/>
                                          </p:stCondLst>
                                        </p:cTn>
                                        <p:tgtEl>
                                          <p:spTgt spid="17"/>
                                        </p:tgtEl>
                                        <p:attrNameLst>
                                          <p:attrName>style.visibility</p:attrName>
                                        </p:attrNameLst>
                                      </p:cBhvr>
                                      <p:to>
                                        <p:strVal val="hidden"/>
                                      </p:to>
                                    </p:set>
                                  </p:childTnLst>
                                </p:cTn>
                              </p:par>
                              <p:par>
                                <p:cTn id="59" presetID="42" presetClass="exit" presetSubtype="0" fill="hold" nodeType="withEffect">
                                  <p:stCondLst>
                                    <p:cond delay="0"/>
                                  </p:stCondLst>
                                  <p:childTnLst>
                                    <p:animEffect transition="out" filter="fade">
                                      <p:cBhvr>
                                        <p:cTn id="60" dur="1000"/>
                                        <p:tgtEl>
                                          <p:spTgt spid="18"/>
                                        </p:tgtEl>
                                      </p:cBhvr>
                                    </p:animEffect>
                                    <p:anim calcmode="lin" valueType="num">
                                      <p:cBhvr>
                                        <p:cTn id="61" dur="1000"/>
                                        <p:tgtEl>
                                          <p:spTgt spid="18"/>
                                        </p:tgtEl>
                                        <p:attrNameLst>
                                          <p:attrName>ppt_x</p:attrName>
                                        </p:attrNameLst>
                                      </p:cBhvr>
                                      <p:tavLst>
                                        <p:tav tm="0">
                                          <p:val>
                                            <p:strVal val="ppt_x"/>
                                          </p:val>
                                        </p:tav>
                                        <p:tav tm="100000">
                                          <p:val>
                                            <p:strVal val="ppt_x"/>
                                          </p:val>
                                        </p:tav>
                                      </p:tavLst>
                                    </p:anim>
                                    <p:anim calcmode="lin" valueType="num">
                                      <p:cBhvr>
                                        <p:cTn id="62" dur="1000"/>
                                        <p:tgtEl>
                                          <p:spTgt spid="18"/>
                                        </p:tgtEl>
                                        <p:attrNameLst>
                                          <p:attrName>ppt_y</p:attrName>
                                        </p:attrNameLst>
                                      </p:cBhvr>
                                      <p:tavLst>
                                        <p:tav tm="0">
                                          <p:val>
                                            <p:strVal val="ppt_y"/>
                                          </p:val>
                                        </p:tav>
                                        <p:tav tm="100000">
                                          <p:val>
                                            <p:strVal val="ppt_y+.1"/>
                                          </p:val>
                                        </p:tav>
                                      </p:tavLst>
                                    </p:anim>
                                    <p:set>
                                      <p:cBhvr>
                                        <p:cTn id="63" dur="1" fill="hold">
                                          <p:stCondLst>
                                            <p:cond delay="999"/>
                                          </p:stCondLst>
                                        </p:cTn>
                                        <p:tgtEl>
                                          <p:spTgt spid="18"/>
                                        </p:tgtEl>
                                        <p:attrNameLst>
                                          <p:attrName>style.visibility</p:attrName>
                                        </p:attrNameLst>
                                      </p:cBhvr>
                                      <p:to>
                                        <p:strVal val="hidden"/>
                                      </p:to>
                                    </p:set>
                                  </p:childTnLst>
                                </p:cTn>
                              </p:par>
                              <p:par>
                                <p:cTn id="64" presetID="42" presetClass="exit" presetSubtype="0" fill="hold" grpId="0" nodeType="withEffect">
                                  <p:stCondLst>
                                    <p:cond delay="0"/>
                                  </p:stCondLst>
                                  <p:childTnLst>
                                    <p:animEffect transition="out" filter="fade">
                                      <p:cBhvr>
                                        <p:cTn id="65" dur="1000"/>
                                        <p:tgtEl>
                                          <p:spTgt spid="19"/>
                                        </p:tgtEl>
                                      </p:cBhvr>
                                    </p:animEffect>
                                    <p:anim calcmode="lin" valueType="num">
                                      <p:cBhvr>
                                        <p:cTn id="66" dur="1000"/>
                                        <p:tgtEl>
                                          <p:spTgt spid="19"/>
                                        </p:tgtEl>
                                        <p:attrNameLst>
                                          <p:attrName>ppt_x</p:attrName>
                                        </p:attrNameLst>
                                      </p:cBhvr>
                                      <p:tavLst>
                                        <p:tav tm="0">
                                          <p:val>
                                            <p:strVal val="ppt_x"/>
                                          </p:val>
                                        </p:tav>
                                        <p:tav tm="100000">
                                          <p:val>
                                            <p:strVal val="ppt_x"/>
                                          </p:val>
                                        </p:tav>
                                      </p:tavLst>
                                    </p:anim>
                                    <p:anim calcmode="lin" valueType="num">
                                      <p:cBhvr>
                                        <p:cTn id="67" dur="1000"/>
                                        <p:tgtEl>
                                          <p:spTgt spid="19"/>
                                        </p:tgtEl>
                                        <p:attrNameLst>
                                          <p:attrName>ppt_y</p:attrName>
                                        </p:attrNameLst>
                                      </p:cBhvr>
                                      <p:tavLst>
                                        <p:tav tm="0">
                                          <p:val>
                                            <p:strVal val="ppt_y"/>
                                          </p:val>
                                        </p:tav>
                                        <p:tav tm="100000">
                                          <p:val>
                                            <p:strVal val="ppt_y+.1"/>
                                          </p:val>
                                        </p:tav>
                                      </p:tavLst>
                                    </p:anim>
                                    <p:set>
                                      <p:cBhvr>
                                        <p:cTn id="68" dur="1" fill="hold">
                                          <p:stCondLst>
                                            <p:cond delay="999"/>
                                          </p:stCondLst>
                                        </p:cTn>
                                        <p:tgtEl>
                                          <p:spTgt spid="19"/>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1000"/>
                                  </p:stCondLst>
                                  <p:childTnLst>
                                    <p:set>
                                      <p:cBhvr>
                                        <p:cTn id="72" dur="1" fill="hold">
                                          <p:stCondLst>
                                            <p:cond delay="0"/>
                                          </p:stCondLst>
                                        </p:cTn>
                                        <p:tgtEl>
                                          <p:spTgt spid="20"/>
                                        </p:tgtEl>
                                        <p:attrNameLst>
                                          <p:attrName>style.visibility</p:attrName>
                                        </p:attrNameLst>
                                      </p:cBhvr>
                                      <p:to>
                                        <p:strVal val="visible"/>
                                      </p:to>
                                    </p:set>
                                    <p:animEffect transition="in" filter="fade">
                                      <p:cBhvr>
                                        <p:cTn id="73" dur="1000"/>
                                        <p:tgtEl>
                                          <p:spTgt spid="20"/>
                                        </p:tgtEl>
                                      </p:cBhvr>
                                    </p:animEffect>
                                  </p:childTnLst>
                                </p:cTn>
                              </p:par>
                            </p:childTnLst>
                          </p:cTn>
                        </p:par>
                        <p:par>
                          <p:cTn id="74" fill="hold">
                            <p:stCondLst>
                              <p:cond delay="2000"/>
                            </p:stCondLst>
                            <p:childTnLst>
                              <p:par>
                                <p:cTn id="75" presetID="22" presetClass="entr" presetSubtype="1"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up)">
                                      <p:cBhvr>
                                        <p:cTn id="7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78" fill="hold" display="0">
                  <p:stCondLst>
                    <p:cond delay="indefinite"/>
                  </p:stCondLst>
                  <p:endCondLst>
                    <p:cond evt="onStopAudio" delay="0">
                      <p:tgtEl>
                        <p:sldTgt/>
                      </p:tgtEl>
                    </p:cond>
                  </p:endCondLst>
                </p:cTn>
                <p:tgtEl>
                  <p:spTgt spid="2"/>
                </p:tgtEl>
              </p:cMediaNode>
            </p:audio>
          </p:childTnLst>
        </p:cTn>
      </p:par>
    </p:tnLst>
    <p:bldLst>
      <p:bldP spid="8" grpId="0" animBg="1"/>
      <p:bldP spid="9" grpId="0" animBg="1"/>
      <p:bldP spid="10" grpId="0" animBg="1"/>
      <p:bldP spid="11" grpId="0" animBg="1"/>
      <p:bldP spid="12" grpId="0" animBg="1"/>
      <p:bldP spid="13" grpId="0" animBg="1"/>
      <p:bldP spid="14" grpId="0" animBg="1"/>
      <p:bldP spid="19" grpId="0"/>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FB40C5-02D5-46D3-912A-AE88CDA1A253}"/>
              </a:ext>
            </a:extLst>
          </p:cNvPr>
          <p:cNvSpPr/>
          <p:nvPr/>
        </p:nvSpPr>
        <p:spPr>
          <a:xfrm>
            <a:off x="0" y="0"/>
            <a:ext cx="12192000" cy="68580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H"/>
          </a:p>
        </p:txBody>
      </p:sp>
      <p:grpSp>
        <p:nvGrpSpPr>
          <p:cNvPr id="36" name="Group 35">
            <a:extLst>
              <a:ext uri="{FF2B5EF4-FFF2-40B4-BE49-F238E27FC236}">
                <a16:creationId xmlns:a16="http://schemas.microsoft.com/office/drawing/2014/main" id="{09FD2B02-0072-4D97-9E82-E7F1DC5ACA8B}"/>
              </a:ext>
            </a:extLst>
          </p:cNvPr>
          <p:cNvGrpSpPr/>
          <p:nvPr/>
        </p:nvGrpSpPr>
        <p:grpSpPr>
          <a:xfrm>
            <a:off x="0" y="-1"/>
            <a:ext cx="6095996" cy="6902995"/>
            <a:chOff x="0" y="-1"/>
            <a:chExt cx="6095996" cy="6902995"/>
          </a:xfrm>
        </p:grpSpPr>
        <p:pic>
          <p:nvPicPr>
            <p:cNvPr id="26" name="Picture 25">
              <a:extLst>
                <a:ext uri="{FF2B5EF4-FFF2-40B4-BE49-F238E27FC236}">
                  <a16:creationId xmlns:a16="http://schemas.microsoft.com/office/drawing/2014/main" id="{E6650FC6-3FE4-40B9-BD54-3ADBC1B9DDCC}"/>
                </a:ext>
              </a:extLst>
            </p:cNvPr>
            <p:cNvPicPr>
              <a:picLocks noChangeAspect="1"/>
            </p:cNvPicPr>
            <p:nvPr/>
          </p:nvPicPr>
          <p:blipFill rotWithShape="1">
            <a:blip r:embed="rId5"/>
            <a:srcRect r="60721"/>
            <a:stretch/>
          </p:blipFill>
          <p:spPr>
            <a:xfrm>
              <a:off x="0" y="0"/>
              <a:ext cx="4409585" cy="4965539"/>
            </a:xfrm>
            <a:prstGeom prst="rect">
              <a:avLst/>
            </a:prstGeom>
          </p:spPr>
        </p:pic>
        <p:pic>
          <p:nvPicPr>
            <p:cNvPr id="35" name="Picture 34" descr="A picture containing photo, old, horse, cake&#10;&#10;Description automatically generated">
              <a:extLst>
                <a:ext uri="{FF2B5EF4-FFF2-40B4-BE49-F238E27FC236}">
                  <a16:creationId xmlns:a16="http://schemas.microsoft.com/office/drawing/2014/main" id="{9EFF1CDC-54E4-4862-B210-18D89557B2FE}"/>
                </a:ext>
              </a:extLst>
            </p:cNvPr>
            <p:cNvPicPr>
              <a:picLocks noChangeAspect="1"/>
            </p:cNvPicPr>
            <p:nvPr/>
          </p:nvPicPr>
          <p:blipFill rotWithShape="1">
            <a:blip r:embed="rId6"/>
            <a:srcRect l="26260" r="32779"/>
            <a:stretch/>
          </p:blipFill>
          <p:spPr>
            <a:xfrm>
              <a:off x="3268439" y="-1"/>
              <a:ext cx="2827557" cy="6902995"/>
            </a:xfrm>
            <a:prstGeom prst="rect">
              <a:avLst/>
            </a:prstGeom>
          </p:spPr>
        </p:pic>
      </p:grpSp>
      <p:sp>
        <p:nvSpPr>
          <p:cNvPr id="3" name="Rectangle 2">
            <a:extLst>
              <a:ext uri="{FF2B5EF4-FFF2-40B4-BE49-F238E27FC236}">
                <a16:creationId xmlns:a16="http://schemas.microsoft.com/office/drawing/2014/main" id="{9F01109D-BC7C-4A8D-A890-67285E294840}"/>
              </a:ext>
            </a:extLst>
          </p:cNvPr>
          <p:cNvSpPr/>
          <p:nvPr/>
        </p:nvSpPr>
        <p:spPr>
          <a:xfrm>
            <a:off x="6095997" y="0"/>
            <a:ext cx="6096003" cy="69029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sp>
        <p:nvSpPr>
          <p:cNvPr id="18" name="Shape 58"/>
          <p:cNvSpPr/>
          <p:nvPr/>
        </p:nvSpPr>
        <p:spPr>
          <a:xfrm flipV="1">
            <a:off x="6095998" y="4525555"/>
            <a:ext cx="0" cy="2377440"/>
          </a:xfrm>
          <a:prstGeom prst="line">
            <a:avLst/>
          </a:prstGeom>
          <a:ln w="38100" cap="rnd">
            <a:solidFill>
              <a:schemeClr val="accent1"/>
            </a:solidFill>
            <a:prstDash val="solid"/>
            <a:round/>
          </a:ln>
        </p:spPr>
        <p:txBody>
          <a:bodyPr lIns="50800" tIns="50800" rIns="50800" bIns="50800" anchor="ctr"/>
          <a:lstStyle/>
          <a:p>
            <a:pPr lvl="0"/>
            <a:endParaRPr/>
          </a:p>
        </p:txBody>
      </p:sp>
      <p:sp>
        <p:nvSpPr>
          <p:cNvPr id="25" name="Shape 58"/>
          <p:cNvSpPr/>
          <p:nvPr/>
        </p:nvSpPr>
        <p:spPr>
          <a:xfrm flipV="1">
            <a:off x="6096000" y="0"/>
            <a:ext cx="0" cy="2743200"/>
          </a:xfrm>
          <a:prstGeom prst="line">
            <a:avLst/>
          </a:prstGeom>
          <a:ln w="38100" cap="rnd">
            <a:solidFill>
              <a:schemeClr val="accent1"/>
            </a:solidFill>
            <a:prstDash val="solid"/>
            <a:round/>
          </a:ln>
        </p:spPr>
        <p:txBody>
          <a:bodyPr lIns="50800" tIns="50800" rIns="50800" bIns="50800" anchor="ctr"/>
          <a:lstStyle/>
          <a:p>
            <a:pPr lvl="0"/>
            <a:endParaRPr/>
          </a:p>
        </p:txBody>
      </p:sp>
      <p:grpSp>
        <p:nvGrpSpPr>
          <p:cNvPr id="2" name="Group 1"/>
          <p:cNvGrpSpPr/>
          <p:nvPr/>
        </p:nvGrpSpPr>
        <p:grpSpPr>
          <a:xfrm>
            <a:off x="5217368" y="2765117"/>
            <a:ext cx="1757263" cy="1757263"/>
            <a:chOff x="3693367" y="2765116"/>
            <a:chExt cx="1757263" cy="1757263"/>
          </a:xfrm>
          <a:solidFill>
            <a:schemeClr val="accent1"/>
          </a:solidFill>
        </p:grpSpPr>
        <p:sp>
          <p:nvSpPr>
            <p:cNvPr id="27" name="Shape 176"/>
            <p:cNvSpPr/>
            <p:nvPr/>
          </p:nvSpPr>
          <p:spPr>
            <a:xfrm>
              <a:off x="3693367" y="2765116"/>
              <a:ext cx="1757263" cy="17572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chemeClr val="accent1"/>
              </a:solidFill>
              <a:prstDash val="solid"/>
              <a:miter lim="400000"/>
            </a:ln>
            <a:effectLst/>
          </p:spPr>
          <p:txBody>
            <a:bodyPr wrap="square" lIns="50800" tIns="50800" rIns="50800" bIns="50800" numCol="1" anchor="ctr">
              <a:noAutofit/>
            </a:bodyPr>
            <a:lstStyle/>
            <a:p>
              <a:pPr lvl="0"/>
              <a:endParaRPr>
                <a:latin typeface="+mj-lt"/>
              </a:endParaRPr>
            </a:p>
          </p:txBody>
        </p:sp>
        <p:sp>
          <p:nvSpPr>
            <p:cNvPr id="29" name="Shape 194"/>
            <p:cNvSpPr/>
            <p:nvPr/>
          </p:nvSpPr>
          <p:spPr>
            <a:xfrm>
              <a:off x="3777082" y="2917371"/>
              <a:ext cx="1673547" cy="142239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noFill/>
            <a:ln w="12700" cap="flat">
              <a:noFill/>
              <a:miter lim="400000"/>
            </a:ln>
            <a:effectLst/>
          </p:spPr>
          <p:txBody>
            <a:bodyPr wrap="square" lIns="38100" tIns="38100" rIns="38100" bIns="38100" numCol="1" anchor="ctr">
              <a:noAutofit/>
            </a:bodyPr>
            <a:lstStyle/>
            <a:p>
              <a:pPr lvl="0" algn="ctr"/>
              <a:r>
                <a:rPr lang="en-US" dirty="0">
                  <a:solidFill>
                    <a:schemeClr val="bg1"/>
                  </a:solidFill>
                  <a:latin typeface="+mj-lt"/>
                </a:rPr>
                <a:t>Data Acquisition</a:t>
              </a:r>
              <a:endParaRPr dirty="0">
                <a:solidFill>
                  <a:schemeClr val="bg1"/>
                </a:solidFill>
                <a:latin typeface="+mj-lt"/>
              </a:endParaRPr>
            </a:p>
          </p:txBody>
        </p:sp>
      </p:grpSp>
      <p:grpSp>
        <p:nvGrpSpPr>
          <p:cNvPr id="56" name="Group 55">
            <a:extLst>
              <a:ext uri="{FF2B5EF4-FFF2-40B4-BE49-F238E27FC236}">
                <a16:creationId xmlns:a16="http://schemas.microsoft.com/office/drawing/2014/main" id="{4A540944-789B-4E4C-B36D-E54B376B2555}"/>
              </a:ext>
            </a:extLst>
          </p:cNvPr>
          <p:cNvGrpSpPr/>
          <p:nvPr/>
        </p:nvGrpSpPr>
        <p:grpSpPr>
          <a:xfrm>
            <a:off x="7209197" y="317400"/>
            <a:ext cx="4609827" cy="6585595"/>
            <a:chOff x="7209197" y="317400"/>
            <a:chExt cx="4609827" cy="6585595"/>
          </a:xfrm>
        </p:grpSpPr>
        <p:sp>
          <p:nvSpPr>
            <p:cNvPr id="21" name="Flowchart: Magnetic Disk 20">
              <a:extLst>
                <a:ext uri="{FF2B5EF4-FFF2-40B4-BE49-F238E27FC236}">
                  <a16:creationId xmlns:a16="http://schemas.microsoft.com/office/drawing/2014/main" id="{714C1755-EA39-4106-B812-62AC7932F985}"/>
                </a:ext>
              </a:extLst>
            </p:cNvPr>
            <p:cNvSpPr/>
            <p:nvPr/>
          </p:nvSpPr>
          <p:spPr>
            <a:xfrm>
              <a:off x="8064398" y="317400"/>
              <a:ext cx="2094926" cy="878021"/>
            </a:xfrm>
            <a:prstGeom prst="flowChartMagneticDisk">
              <a:avLst/>
            </a:prstGeom>
            <a:solidFill>
              <a:srgbClr val="FFFFFF"/>
            </a:solidFill>
            <a:ln w="25400" cap="flat" cmpd="sng" algn="ctr">
              <a:solidFill>
                <a:srgbClr val="99CB3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PH" sz="1400" b="0" i="0" u="none" strike="noStrike" kern="0" cap="none" spc="0" normalizeH="0" baseline="0" noProof="0" dirty="0">
                  <a:ln>
                    <a:noFill/>
                  </a:ln>
                  <a:solidFill>
                    <a:srgbClr val="000000"/>
                  </a:solidFill>
                  <a:effectLst/>
                  <a:uLnTx/>
                  <a:uFillTx/>
                  <a:latin typeface="+mj-lt"/>
                  <a:ea typeface="+mn-ea"/>
                  <a:cs typeface="+mn-cs"/>
                  <a:sym typeface="Arial"/>
                </a:rPr>
                <a:t>USGS Database</a:t>
              </a:r>
            </a:p>
          </p:txBody>
        </p:sp>
        <p:sp>
          <p:nvSpPr>
            <p:cNvPr id="22" name="Flowchart: Data 21">
              <a:extLst>
                <a:ext uri="{FF2B5EF4-FFF2-40B4-BE49-F238E27FC236}">
                  <a16:creationId xmlns:a16="http://schemas.microsoft.com/office/drawing/2014/main" id="{35031397-93EF-4333-BA2F-94B1E6B40B7A}"/>
                </a:ext>
              </a:extLst>
            </p:cNvPr>
            <p:cNvSpPr/>
            <p:nvPr/>
          </p:nvSpPr>
          <p:spPr>
            <a:xfrm>
              <a:off x="8391000" y="2011811"/>
              <a:ext cx="1543991" cy="557488"/>
            </a:xfrm>
            <a:prstGeom prst="flowChartInputOutput">
              <a:avLst/>
            </a:prstGeom>
            <a:solidFill>
              <a:srgbClr val="FFFFFF"/>
            </a:solidFill>
            <a:ln w="25400" cap="flat" cmpd="sng" algn="ctr">
              <a:solidFill>
                <a:srgbClr val="99CB38"/>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PH" sz="1400" b="0" i="0" u="none" strike="noStrike" kern="0" cap="none" spc="0" normalizeH="0" baseline="0" noProof="0" dirty="0" err="1">
                  <a:ln>
                    <a:noFill/>
                  </a:ln>
                  <a:solidFill>
                    <a:srgbClr val="000000"/>
                  </a:solidFill>
                  <a:effectLst/>
                  <a:uLnTx/>
                  <a:uFillTx/>
                  <a:latin typeface="+mj-lt"/>
                  <a:ea typeface="+mn-ea"/>
                  <a:cs typeface="+mn-cs"/>
                  <a:sym typeface="Arial"/>
                </a:rPr>
                <a:t>LandSat</a:t>
              </a:r>
              <a:r>
                <a:rPr kumimoji="0" lang="en-PH" sz="1400" b="0" i="0" u="none" strike="noStrike" kern="0" cap="none" spc="0" normalizeH="0" baseline="0" noProof="0" dirty="0">
                  <a:ln>
                    <a:noFill/>
                  </a:ln>
                  <a:solidFill>
                    <a:srgbClr val="000000"/>
                  </a:solidFill>
                  <a:effectLst/>
                  <a:uLnTx/>
                  <a:uFillTx/>
                  <a:latin typeface="+mj-lt"/>
                  <a:ea typeface="+mn-ea"/>
                  <a:cs typeface="+mn-cs"/>
                  <a:sym typeface="Arial"/>
                </a:rPr>
                <a:t> Data</a:t>
              </a:r>
            </a:p>
          </p:txBody>
        </p:sp>
        <p:cxnSp>
          <p:nvCxnSpPr>
            <p:cNvPr id="23" name="Connector: Elbow 22">
              <a:extLst>
                <a:ext uri="{FF2B5EF4-FFF2-40B4-BE49-F238E27FC236}">
                  <a16:creationId xmlns:a16="http://schemas.microsoft.com/office/drawing/2014/main" id="{00DC4D52-A1B8-426B-9CA2-2DB29D30E162}"/>
                </a:ext>
              </a:extLst>
            </p:cNvPr>
            <p:cNvCxnSpPr>
              <a:cxnSpLocks/>
              <a:stCxn id="21" idx="3"/>
              <a:endCxn id="22" idx="5"/>
            </p:cNvCxnSpPr>
            <p:nvPr/>
          </p:nvCxnSpPr>
          <p:spPr>
            <a:xfrm rot="16200000" flipH="1">
              <a:off x="8898659" y="1408622"/>
              <a:ext cx="1095134" cy="668731"/>
            </a:xfrm>
            <a:prstGeom prst="bentConnector4">
              <a:avLst>
                <a:gd name="adj1" fmla="val 37274"/>
                <a:gd name="adj2" fmla="val 190819"/>
              </a:avLst>
            </a:prstGeom>
            <a:noFill/>
            <a:ln w="28575" cap="flat" cmpd="sng" algn="ctr">
              <a:solidFill>
                <a:srgbClr val="99CB38">
                  <a:shade val="95000"/>
                  <a:satMod val="105000"/>
                </a:srgbClr>
              </a:solidFill>
              <a:prstDash val="solid"/>
              <a:tailEnd type="triangle"/>
            </a:ln>
            <a:effectLst/>
          </p:spPr>
        </p:cxnSp>
        <p:cxnSp>
          <p:nvCxnSpPr>
            <p:cNvPr id="24" name="Connector: Elbow 23">
              <a:extLst>
                <a:ext uri="{FF2B5EF4-FFF2-40B4-BE49-F238E27FC236}">
                  <a16:creationId xmlns:a16="http://schemas.microsoft.com/office/drawing/2014/main" id="{B2226AF3-8EC0-4811-9885-844F1943FBDB}"/>
                </a:ext>
              </a:extLst>
            </p:cNvPr>
            <p:cNvCxnSpPr>
              <a:cxnSpLocks/>
              <a:stCxn id="6" idx="3"/>
              <a:endCxn id="11" idx="0"/>
            </p:cNvCxnSpPr>
            <p:nvPr/>
          </p:nvCxnSpPr>
          <p:spPr>
            <a:xfrm flipV="1">
              <a:off x="8919599" y="3449637"/>
              <a:ext cx="1761248" cy="281484"/>
            </a:xfrm>
            <a:prstGeom prst="bentConnector4">
              <a:avLst>
                <a:gd name="adj1" fmla="val 19092"/>
                <a:gd name="adj2" fmla="val 201927"/>
              </a:avLst>
            </a:prstGeom>
            <a:noFill/>
            <a:ln w="28575" cap="flat" cmpd="sng" algn="ctr">
              <a:solidFill>
                <a:srgbClr val="99CB38">
                  <a:shade val="95000"/>
                  <a:satMod val="105000"/>
                </a:srgbClr>
              </a:solidFill>
              <a:prstDash val="solid"/>
              <a:tailEnd type="triangle"/>
            </a:ln>
            <a:effectLst/>
          </p:spPr>
        </p:cxnSp>
        <p:sp>
          <p:nvSpPr>
            <p:cNvPr id="6" name="Flowchart: Process 5">
              <a:extLst>
                <a:ext uri="{FF2B5EF4-FFF2-40B4-BE49-F238E27FC236}">
                  <a16:creationId xmlns:a16="http://schemas.microsoft.com/office/drawing/2014/main" id="{18AE1498-8874-49B8-8FB2-3182A18955B0}"/>
                </a:ext>
              </a:extLst>
            </p:cNvPr>
            <p:cNvSpPr/>
            <p:nvPr/>
          </p:nvSpPr>
          <p:spPr>
            <a:xfrm>
              <a:off x="7209197" y="3391328"/>
              <a:ext cx="1710402" cy="679585"/>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PH" sz="1400" dirty="0"/>
                <a:t>Identifying </a:t>
              </a:r>
              <a:r>
                <a:rPr lang="en-PH" sz="1400" dirty="0" err="1"/>
                <a:t>LandSat</a:t>
              </a:r>
              <a:r>
                <a:rPr lang="en-PH" sz="1400" dirty="0"/>
                <a:t> Path and Rows for 2020</a:t>
              </a:r>
            </a:p>
          </p:txBody>
        </p:sp>
        <p:sp>
          <p:nvSpPr>
            <p:cNvPr id="11" name="Rectangle: Rounded Corners 10">
              <a:extLst>
                <a:ext uri="{FF2B5EF4-FFF2-40B4-BE49-F238E27FC236}">
                  <a16:creationId xmlns:a16="http://schemas.microsoft.com/office/drawing/2014/main" id="{2F7F4632-40BD-452A-B6AE-53B8FD8DB779}"/>
                </a:ext>
              </a:extLst>
            </p:cNvPr>
            <p:cNvSpPr/>
            <p:nvPr/>
          </p:nvSpPr>
          <p:spPr>
            <a:xfrm>
              <a:off x="9592114" y="3449637"/>
              <a:ext cx="2177465" cy="67958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PH" sz="1400" dirty="0"/>
                <a:t>Quality Assurance</a:t>
              </a:r>
            </a:p>
          </p:txBody>
        </p:sp>
        <p:cxnSp>
          <p:nvCxnSpPr>
            <p:cNvPr id="30" name="Connector: Elbow 29">
              <a:extLst>
                <a:ext uri="{FF2B5EF4-FFF2-40B4-BE49-F238E27FC236}">
                  <a16:creationId xmlns:a16="http://schemas.microsoft.com/office/drawing/2014/main" id="{7654CDFE-59C5-4139-BCBB-7A478AAB3B7D}"/>
                </a:ext>
              </a:extLst>
            </p:cNvPr>
            <p:cNvCxnSpPr>
              <a:cxnSpLocks/>
              <a:stCxn id="22" idx="4"/>
              <a:endCxn id="6" idx="0"/>
            </p:cNvCxnSpPr>
            <p:nvPr/>
          </p:nvCxnSpPr>
          <p:spPr>
            <a:xfrm rot="5400000">
              <a:off x="8202683" y="2431014"/>
              <a:ext cx="822029" cy="1098598"/>
            </a:xfrm>
            <a:prstGeom prst="bentConnector3">
              <a:avLst>
                <a:gd name="adj1" fmla="val 50000"/>
              </a:avLst>
            </a:prstGeom>
            <a:noFill/>
            <a:ln w="28575" cap="flat" cmpd="sng" algn="ctr">
              <a:solidFill>
                <a:srgbClr val="99CB38">
                  <a:shade val="95000"/>
                  <a:satMod val="105000"/>
                </a:srgbClr>
              </a:solidFill>
              <a:prstDash val="solid"/>
              <a:tailEnd type="triangle"/>
            </a:ln>
            <a:effectLst/>
          </p:spPr>
        </p:cxnSp>
        <p:sp>
          <p:nvSpPr>
            <p:cNvPr id="40" name="Rectangle: Rounded Corners 39">
              <a:extLst>
                <a:ext uri="{FF2B5EF4-FFF2-40B4-BE49-F238E27FC236}">
                  <a16:creationId xmlns:a16="http://schemas.microsoft.com/office/drawing/2014/main" id="{B608BA7B-C84C-40E8-B42E-91850AD63009}"/>
                </a:ext>
              </a:extLst>
            </p:cNvPr>
            <p:cNvSpPr/>
            <p:nvPr/>
          </p:nvSpPr>
          <p:spPr>
            <a:xfrm>
              <a:off x="9641559" y="4814025"/>
              <a:ext cx="2177465" cy="67958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PH" sz="1400" dirty="0"/>
                <a:t>Find Alternate Paths and Rows</a:t>
              </a:r>
            </a:p>
          </p:txBody>
        </p:sp>
        <p:cxnSp>
          <p:nvCxnSpPr>
            <p:cNvPr id="41" name="Connector: Elbow 40">
              <a:extLst>
                <a:ext uri="{FF2B5EF4-FFF2-40B4-BE49-F238E27FC236}">
                  <a16:creationId xmlns:a16="http://schemas.microsoft.com/office/drawing/2014/main" id="{7D5AE245-BA0F-4E47-8A00-3AF973770C21}"/>
                </a:ext>
              </a:extLst>
            </p:cNvPr>
            <p:cNvCxnSpPr>
              <a:cxnSpLocks/>
              <a:stCxn id="11" idx="3"/>
              <a:endCxn id="40" idx="0"/>
            </p:cNvCxnSpPr>
            <p:nvPr/>
          </p:nvCxnSpPr>
          <p:spPr>
            <a:xfrm flipH="1">
              <a:off x="10730292" y="3789430"/>
              <a:ext cx="1039287" cy="1024595"/>
            </a:xfrm>
            <a:prstGeom prst="bentConnector4">
              <a:avLst>
                <a:gd name="adj1" fmla="val -21996"/>
                <a:gd name="adj2" fmla="val 66582"/>
              </a:avLst>
            </a:prstGeom>
            <a:noFill/>
            <a:ln w="28575" cap="flat" cmpd="sng" algn="ctr">
              <a:solidFill>
                <a:srgbClr val="99CB38">
                  <a:shade val="95000"/>
                  <a:satMod val="105000"/>
                </a:srgbClr>
              </a:solidFill>
              <a:prstDash val="solid"/>
              <a:tailEnd type="triangle"/>
            </a:ln>
            <a:effectLst/>
          </p:spPr>
        </p:cxnSp>
        <p:sp>
          <p:nvSpPr>
            <p:cNvPr id="46" name="Flowchart: Process 45">
              <a:extLst>
                <a:ext uri="{FF2B5EF4-FFF2-40B4-BE49-F238E27FC236}">
                  <a16:creationId xmlns:a16="http://schemas.microsoft.com/office/drawing/2014/main" id="{B0F7BDB0-8D57-436E-9BAB-502FAABA1E1C}"/>
                </a:ext>
              </a:extLst>
            </p:cNvPr>
            <p:cNvSpPr/>
            <p:nvPr/>
          </p:nvSpPr>
          <p:spPr>
            <a:xfrm>
              <a:off x="8448922" y="5752374"/>
              <a:ext cx="1710402" cy="679585"/>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PH" sz="1400" dirty="0"/>
                <a:t>Download</a:t>
              </a:r>
            </a:p>
          </p:txBody>
        </p:sp>
        <p:cxnSp>
          <p:nvCxnSpPr>
            <p:cNvPr id="47" name="Connector: Elbow 46">
              <a:extLst>
                <a:ext uri="{FF2B5EF4-FFF2-40B4-BE49-F238E27FC236}">
                  <a16:creationId xmlns:a16="http://schemas.microsoft.com/office/drawing/2014/main" id="{613699E2-2CB8-4611-A5F0-088D8E750C2D}"/>
                </a:ext>
              </a:extLst>
            </p:cNvPr>
            <p:cNvCxnSpPr>
              <a:cxnSpLocks/>
              <a:stCxn id="40" idx="1"/>
              <a:endCxn id="46" idx="0"/>
            </p:cNvCxnSpPr>
            <p:nvPr/>
          </p:nvCxnSpPr>
          <p:spPr>
            <a:xfrm rot="10800000" flipV="1">
              <a:off x="9304123" y="5153818"/>
              <a:ext cx="337436" cy="598556"/>
            </a:xfrm>
            <a:prstGeom prst="bentConnector2">
              <a:avLst/>
            </a:prstGeom>
            <a:noFill/>
            <a:ln w="28575" cap="flat" cmpd="sng" algn="ctr">
              <a:solidFill>
                <a:srgbClr val="99CB38">
                  <a:shade val="95000"/>
                  <a:satMod val="105000"/>
                </a:srgbClr>
              </a:solidFill>
              <a:prstDash val="solid"/>
              <a:tailEnd type="triangle"/>
            </a:ln>
            <a:effectLst/>
          </p:spPr>
        </p:cxnSp>
        <p:cxnSp>
          <p:nvCxnSpPr>
            <p:cNvPr id="50" name="Connector: Elbow 49">
              <a:extLst>
                <a:ext uri="{FF2B5EF4-FFF2-40B4-BE49-F238E27FC236}">
                  <a16:creationId xmlns:a16="http://schemas.microsoft.com/office/drawing/2014/main" id="{4EE45B0B-BC56-4617-8490-FC130326AAC6}"/>
                </a:ext>
              </a:extLst>
            </p:cNvPr>
            <p:cNvCxnSpPr>
              <a:cxnSpLocks/>
              <a:stCxn id="6" idx="2"/>
              <a:endCxn id="46" idx="0"/>
            </p:cNvCxnSpPr>
            <p:nvPr/>
          </p:nvCxnSpPr>
          <p:spPr>
            <a:xfrm rot="16200000" flipH="1">
              <a:off x="7843530" y="4291780"/>
              <a:ext cx="1681461" cy="1239725"/>
            </a:xfrm>
            <a:prstGeom prst="bentConnector3">
              <a:avLst>
                <a:gd name="adj1" fmla="val 50000"/>
              </a:avLst>
            </a:prstGeom>
            <a:noFill/>
            <a:ln w="28575" cap="flat" cmpd="sng" algn="ctr">
              <a:solidFill>
                <a:srgbClr val="99CB38">
                  <a:shade val="95000"/>
                  <a:satMod val="105000"/>
                </a:srgbClr>
              </a:solidFill>
              <a:prstDash val="solid"/>
              <a:tailEnd type="triangle"/>
            </a:ln>
            <a:effectLst/>
          </p:spPr>
        </p:cxnSp>
        <p:cxnSp>
          <p:nvCxnSpPr>
            <p:cNvPr id="53" name="Connector: Elbow 52">
              <a:extLst>
                <a:ext uri="{FF2B5EF4-FFF2-40B4-BE49-F238E27FC236}">
                  <a16:creationId xmlns:a16="http://schemas.microsoft.com/office/drawing/2014/main" id="{C3D11B07-18C0-4DFD-A734-A03F33E6A419}"/>
                </a:ext>
              </a:extLst>
            </p:cNvPr>
            <p:cNvCxnSpPr>
              <a:cxnSpLocks/>
              <a:stCxn id="46" idx="2"/>
              <a:endCxn id="3" idx="2"/>
            </p:cNvCxnSpPr>
            <p:nvPr/>
          </p:nvCxnSpPr>
          <p:spPr>
            <a:xfrm rot="5400000">
              <a:off x="8988543" y="6587415"/>
              <a:ext cx="471036" cy="160124"/>
            </a:xfrm>
            <a:prstGeom prst="bentConnector3">
              <a:avLst>
                <a:gd name="adj1" fmla="val 148531"/>
              </a:avLst>
            </a:prstGeom>
            <a:noFill/>
            <a:ln w="28575" cap="flat" cmpd="sng" algn="ctr">
              <a:solidFill>
                <a:srgbClr val="99CB38">
                  <a:shade val="95000"/>
                  <a:satMod val="105000"/>
                </a:srgbClr>
              </a:solidFill>
              <a:prstDash val="solid"/>
              <a:tailEnd type="triangle"/>
            </a:ln>
            <a:effectLst/>
          </p:spPr>
        </p:cxnSp>
      </p:grpSp>
      <p:pic>
        <p:nvPicPr>
          <p:cNvPr id="4" name="Recorded Sound">
            <a:hlinkClick r:id="" action="ppaction://media"/>
            <a:extLst>
              <a:ext uri="{FF2B5EF4-FFF2-40B4-BE49-F238E27FC236}">
                <a16:creationId xmlns:a16="http://schemas.microsoft.com/office/drawing/2014/main" id="{C7CA7D7C-89B1-4426-9B11-9F43B2FFF18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0000" y="360000"/>
            <a:ext cx="487363" cy="487363"/>
          </a:xfrm>
          <a:prstGeom prst="rect">
            <a:avLst/>
          </a:prstGeom>
        </p:spPr>
      </p:pic>
    </p:spTree>
    <p:extLst>
      <p:ext uri="{BB962C8B-B14F-4D97-AF65-F5344CB8AC3E}">
        <p14:creationId xmlns:p14="http://schemas.microsoft.com/office/powerpoint/2010/main" val="28756758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fade">
                                      <p:cBhvr>
                                        <p:cTn id="19" dur="500"/>
                                        <p:tgtEl>
                                          <p:spTgt spid="5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wipe(up)">
                                      <p:cBhvr>
                                        <p:cTn id="23" dur="500"/>
                                        <p:tgtEl>
                                          <p:spTgt spid="18"/>
                                        </p:tgtEl>
                                      </p:cBhvr>
                                    </p:animEffect>
                                  </p:childTnLst>
                                </p:cTn>
                              </p:par>
                              <p:par>
                                <p:cTn id="24" presetID="1" presetClass="mediacall" presetSubtype="0" fill="hold" nodeType="withEffect">
                                  <p:stCondLst>
                                    <p:cond delay="0"/>
                                  </p:stCondLst>
                                  <p:childTnLst>
                                    <p:cmd type="call" cmd="playFrom(0.0)">
                                      <p:cBhvr>
                                        <p:cTn id="25" dur="827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6" fill="hold" display="0">
                  <p:stCondLst>
                    <p:cond delay="indefinite"/>
                  </p:stCondLst>
                  <p:endCondLst>
                    <p:cond evt="onStopAudio" delay="0">
                      <p:tgtEl>
                        <p:sldTgt/>
                      </p:tgtEl>
                    </p:cond>
                  </p:endCondLst>
                </p:cTn>
                <p:tgtEl>
                  <p:spTgt spid="4"/>
                </p:tgtEl>
              </p:cMediaNode>
            </p:audio>
          </p:childTnLst>
        </p:cTn>
      </p:par>
    </p:tnLst>
    <p:bldLst>
      <p:bldP spid="18" grpId="0" animBg="1"/>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FB40C5-02D5-46D3-912A-AE88CDA1A253}"/>
              </a:ext>
            </a:extLst>
          </p:cNvPr>
          <p:cNvSpPr/>
          <p:nvPr/>
        </p:nvSpPr>
        <p:spPr>
          <a:xfrm>
            <a:off x="0" y="0"/>
            <a:ext cx="12192000" cy="68580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H"/>
          </a:p>
        </p:txBody>
      </p:sp>
      <p:grpSp>
        <p:nvGrpSpPr>
          <p:cNvPr id="82" name="Group 81">
            <a:extLst>
              <a:ext uri="{FF2B5EF4-FFF2-40B4-BE49-F238E27FC236}">
                <a16:creationId xmlns:a16="http://schemas.microsoft.com/office/drawing/2014/main" id="{22C87D35-C5A8-48F9-B1DC-BF50B1EA1D4E}"/>
              </a:ext>
            </a:extLst>
          </p:cNvPr>
          <p:cNvGrpSpPr/>
          <p:nvPr/>
        </p:nvGrpSpPr>
        <p:grpSpPr>
          <a:xfrm>
            <a:off x="-41018" y="-1405409"/>
            <a:ext cx="6141143" cy="10203895"/>
            <a:chOff x="-41018" y="-1405409"/>
            <a:chExt cx="6141143" cy="10203895"/>
          </a:xfrm>
        </p:grpSpPr>
        <p:pic>
          <p:nvPicPr>
            <p:cNvPr id="13" name="Picture 12">
              <a:extLst>
                <a:ext uri="{FF2B5EF4-FFF2-40B4-BE49-F238E27FC236}">
                  <a16:creationId xmlns:a16="http://schemas.microsoft.com/office/drawing/2014/main" id="{3592BB1D-7A0F-4CD6-94B7-D75DEDD42B0D}"/>
                </a:ext>
              </a:extLst>
            </p:cNvPr>
            <p:cNvPicPr>
              <a:picLocks noChangeAspect="1"/>
            </p:cNvPicPr>
            <p:nvPr/>
          </p:nvPicPr>
          <p:blipFill rotWithShape="1">
            <a:blip r:embed="rId4"/>
            <a:srcRect l="8954" t="5806" r="7856" b="5806"/>
            <a:stretch/>
          </p:blipFill>
          <p:spPr>
            <a:xfrm>
              <a:off x="0" y="-1405409"/>
              <a:ext cx="6091877" cy="5139434"/>
            </a:xfrm>
            <a:prstGeom prst="rect">
              <a:avLst/>
            </a:prstGeom>
          </p:spPr>
        </p:pic>
        <p:pic>
          <p:nvPicPr>
            <p:cNvPr id="14" name="Picture 13">
              <a:extLst>
                <a:ext uri="{FF2B5EF4-FFF2-40B4-BE49-F238E27FC236}">
                  <a16:creationId xmlns:a16="http://schemas.microsoft.com/office/drawing/2014/main" id="{1408A82D-4C91-4DFD-9D2B-49B1D06005A1}"/>
                </a:ext>
              </a:extLst>
            </p:cNvPr>
            <p:cNvPicPr>
              <a:picLocks noChangeAspect="1"/>
            </p:cNvPicPr>
            <p:nvPr/>
          </p:nvPicPr>
          <p:blipFill rotWithShape="1">
            <a:blip r:embed="rId5"/>
            <a:srcRect l="7834" t="7418" r="7153" b="4195"/>
            <a:stretch/>
          </p:blipFill>
          <p:spPr>
            <a:xfrm flipV="1">
              <a:off x="-41018" y="3659051"/>
              <a:ext cx="6141143" cy="5139435"/>
            </a:xfrm>
            <a:prstGeom prst="rect">
              <a:avLst/>
            </a:prstGeom>
          </p:spPr>
        </p:pic>
        <p:sp>
          <p:nvSpPr>
            <p:cNvPr id="6" name="Flowchart: Connector 5">
              <a:extLst>
                <a:ext uri="{FF2B5EF4-FFF2-40B4-BE49-F238E27FC236}">
                  <a16:creationId xmlns:a16="http://schemas.microsoft.com/office/drawing/2014/main" id="{9882BD22-4E35-45B1-A670-CB4F1BB922D4}"/>
                </a:ext>
              </a:extLst>
            </p:cNvPr>
            <p:cNvSpPr/>
            <p:nvPr/>
          </p:nvSpPr>
          <p:spPr>
            <a:xfrm>
              <a:off x="1143000" y="182880"/>
              <a:ext cx="198120" cy="1981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6" name="Flowchart: Connector 15">
              <a:extLst>
                <a:ext uri="{FF2B5EF4-FFF2-40B4-BE49-F238E27FC236}">
                  <a16:creationId xmlns:a16="http://schemas.microsoft.com/office/drawing/2014/main" id="{8F453C86-55EA-41E2-A904-A64E3A6EF6E8}"/>
                </a:ext>
              </a:extLst>
            </p:cNvPr>
            <p:cNvSpPr/>
            <p:nvPr/>
          </p:nvSpPr>
          <p:spPr>
            <a:xfrm>
              <a:off x="4448809" y="-15240"/>
              <a:ext cx="198120" cy="1981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7" name="Flowchart: Connector 16">
              <a:extLst>
                <a:ext uri="{FF2B5EF4-FFF2-40B4-BE49-F238E27FC236}">
                  <a16:creationId xmlns:a16="http://schemas.microsoft.com/office/drawing/2014/main" id="{E9864DEA-69C1-4B1B-9F47-300CCAF0DDA0}"/>
                </a:ext>
              </a:extLst>
            </p:cNvPr>
            <p:cNvSpPr/>
            <p:nvPr/>
          </p:nvSpPr>
          <p:spPr>
            <a:xfrm>
              <a:off x="3215640" y="1806666"/>
              <a:ext cx="198120" cy="1981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9" name="Flowchart: Connector 18">
              <a:extLst>
                <a:ext uri="{FF2B5EF4-FFF2-40B4-BE49-F238E27FC236}">
                  <a16:creationId xmlns:a16="http://schemas.microsoft.com/office/drawing/2014/main" id="{4074A2C1-5BB9-4282-A2C3-6C52774CC3DE}"/>
                </a:ext>
              </a:extLst>
            </p:cNvPr>
            <p:cNvSpPr/>
            <p:nvPr/>
          </p:nvSpPr>
          <p:spPr>
            <a:xfrm>
              <a:off x="2730877" y="2899664"/>
              <a:ext cx="198120" cy="1981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0" name="Flowchart: Connector 19">
              <a:extLst>
                <a:ext uri="{FF2B5EF4-FFF2-40B4-BE49-F238E27FC236}">
                  <a16:creationId xmlns:a16="http://schemas.microsoft.com/office/drawing/2014/main" id="{BBDBA635-F2CB-4F88-8F2D-1A0863A075D8}"/>
                </a:ext>
              </a:extLst>
            </p:cNvPr>
            <p:cNvSpPr/>
            <p:nvPr/>
          </p:nvSpPr>
          <p:spPr>
            <a:xfrm>
              <a:off x="3703320" y="1371600"/>
              <a:ext cx="198120" cy="1981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1" name="Flowchart: Connector 20">
              <a:extLst>
                <a:ext uri="{FF2B5EF4-FFF2-40B4-BE49-F238E27FC236}">
                  <a16:creationId xmlns:a16="http://schemas.microsoft.com/office/drawing/2014/main" id="{B687B496-C6DA-4C06-A108-0288B335AFEB}"/>
                </a:ext>
              </a:extLst>
            </p:cNvPr>
            <p:cNvSpPr/>
            <p:nvPr/>
          </p:nvSpPr>
          <p:spPr>
            <a:xfrm>
              <a:off x="1043940" y="2241731"/>
              <a:ext cx="198120" cy="1981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2" name="Flowchart: Connector 21">
              <a:extLst>
                <a:ext uri="{FF2B5EF4-FFF2-40B4-BE49-F238E27FC236}">
                  <a16:creationId xmlns:a16="http://schemas.microsoft.com/office/drawing/2014/main" id="{7D9B9AD4-15EE-4FC6-BDB9-B165B0DAA3D2}"/>
                </a:ext>
              </a:extLst>
            </p:cNvPr>
            <p:cNvSpPr/>
            <p:nvPr/>
          </p:nvSpPr>
          <p:spPr>
            <a:xfrm>
              <a:off x="5014546" y="330437"/>
              <a:ext cx="198120" cy="1981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3" name="Flowchart: Connector 22">
              <a:extLst>
                <a:ext uri="{FF2B5EF4-FFF2-40B4-BE49-F238E27FC236}">
                  <a16:creationId xmlns:a16="http://schemas.microsoft.com/office/drawing/2014/main" id="{8DC227E8-3316-4438-B3AB-ABA800E56E48}"/>
                </a:ext>
              </a:extLst>
            </p:cNvPr>
            <p:cNvSpPr/>
            <p:nvPr/>
          </p:nvSpPr>
          <p:spPr>
            <a:xfrm>
              <a:off x="4657467" y="-1124312"/>
              <a:ext cx="198120" cy="1981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4" name="Flowchart: Connector 23">
              <a:extLst>
                <a:ext uri="{FF2B5EF4-FFF2-40B4-BE49-F238E27FC236}">
                  <a16:creationId xmlns:a16="http://schemas.microsoft.com/office/drawing/2014/main" id="{3351177C-C2CE-4EFF-9E28-0E4D2ED2EA8C}"/>
                </a:ext>
              </a:extLst>
            </p:cNvPr>
            <p:cNvSpPr/>
            <p:nvPr/>
          </p:nvSpPr>
          <p:spPr>
            <a:xfrm>
              <a:off x="4811724" y="-563045"/>
              <a:ext cx="198120" cy="198120"/>
            </a:xfrm>
            <a:prstGeom prst="flowChartConnector">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3" name="Rectangle 2">
            <a:extLst>
              <a:ext uri="{FF2B5EF4-FFF2-40B4-BE49-F238E27FC236}">
                <a16:creationId xmlns:a16="http://schemas.microsoft.com/office/drawing/2014/main" id="{9F01109D-BC7C-4A8D-A890-67285E294840}"/>
              </a:ext>
            </a:extLst>
          </p:cNvPr>
          <p:cNvSpPr/>
          <p:nvPr/>
        </p:nvSpPr>
        <p:spPr>
          <a:xfrm>
            <a:off x="6095997" y="0"/>
            <a:ext cx="6096003" cy="69029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sp>
        <p:nvSpPr>
          <p:cNvPr id="18" name="Shape 58"/>
          <p:cNvSpPr/>
          <p:nvPr/>
        </p:nvSpPr>
        <p:spPr>
          <a:xfrm flipV="1">
            <a:off x="6095998" y="4525555"/>
            <a:ext cx="0" cy="2377440"/>
          </a:xfrm>
          <a:prstGeom prst="line">
            <a:avLst/>
          </a:prstGeom>
          <a:ln w="38100" cap="rnd">
            <a:solidFill>
              <a:schemeClr val="accent1"/>
            </a:solidFill>
            <a:prstDash val="solid"/>
            <a:round/>
          </a:ln>
        </p:spPr>
        <p:txBody>
          <a:bodyPr lIns="50800" tIns="50800" rIns="50800" bIns="50800" anchor="ctr"/>
          <a:lstStyle/>
          <a:p>
            <a:pPr lvl="0"/>
            <a:endParaRPr/>
          </a:p>
        </p:txBody>
      </p:sp>
      <p:sp>
        <p:nvSpPr>
          <p:cNvPr id="25" name="Shape 58"/>
          <p:cNvSpPr/>
          <p:nvPr/>
        </p:nvSpPr>
        <p:spPr>
          <a:xfrm flipV="1">
            <a:off x="6096000" y="0"/>
            <a:ext cx="0" cy="2743200"/>
          </a:xfrm>
          <a:prstGeom prst="line">
            <a:avLst/>
          </a:prstGeom>
          <a:ln w="38100" cap="rnd">
            <a:solidFill>
              <a:schemeClr val="accent1"/>
            </a:solidFill>
            <a:prstDash val="solid"/>
            <a:round/>
          </a:ln>
        </p:spPr>
        <p:txBody>
          <a:bodyPr lIns="50800" tIns="50800" rIns="50800" bIns="50800" anchor="ctr"/>
          <a:lstStyle/>
          <a:p>
            <a:pPr lvl="0"/>
            <a:endParaRPr/>
          </a:p>
        </p:txBody>
      </p:sp>
      <p:grpSp>
        <p:nvGrpSpPr>
          <p:cNvPr id="2" name="Group 1"/>
          <p:cNvGrpSpPr/>
          <p:nvPr/>
        </p:nvGrpSpPr>
        <p:grpSpPr>
          <a:xfrm>
            <a:off x="5217368" y="2765117"/>
            <a:ext cx="1757263" cy="1757263"/>
            <a:chOff x="3693367" y="2765116"/>
            <a:chExt cx="1757263" cy="1757263"/>
          </a:xfrm>
          <a:solidFill>
            <a:schemeClr val="accent1"/>
          </a:solidFill>
        </p:grpSpPr>
        <p:sp>
          <p:nvSpPr>
            <p:cNvPr id="27" name="Shape 176"/>
            <p:cNvSpPr/>
            <p:nvPr/>
          </p:nvSpPr>
          <p:spPr>
            <a:xfrm>
              <a:off x="3693367" y="2765116"/>
              <a:ext cx="1757263" cy="17572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chemeClr val="accent1"/>
              </a:solidFill>
              <a:prstDash val="solid"/>
              <a:miter lim="400000"/>
            </a:ln>
            <a:effectLst/>
          </p:spPr>
          <p:txBody>
            <a:bodyPr wrap="square" lIns="50800" tIns="50800" rIns="50800" bIns="50800" numCol="1" anchor="ctr">
              <a:noAutofit/>
            </a:bodyPr>
            <a:lstStyle/>
            <a:p>
              <a:pPr lvl="0"/>
              <a:endParaRPr/>
            </a:p>
          </p:txBody>
        </p:sp>
        <p:sp>
          <p:nvSpPr>
            <p:cNvPr id="29" name="Shape 194"/>
            <p:cNvSpPr/>
            <p:nvPr/>
          </p:nvSpPr>
          <p:spPr>
            <a:xfrm>
              <a:off x="3777082" y="2917371"/>
              <a:ext cx="1673547" cy="142239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noFill/>
            <a:ln w="12700" cap="flat">
              <a:noFill/>
              <a:miter lim="400000"/>
            </a:ln>
            <a:effectLst/>
          </p:spPr>
          <p:txBody>
            <a:bodyPr wrap="square" lIns="38100" tIns="38100" rIns="38100" bIns="38100" numCol="1" anchor="ctr">
              <a:noAutofit/>
            </a:bodyPr>
            <a:lstStyle/>
            <a:p>
              <a:pPr lvl="0" algn="ctr"/>
              <a:r>
                <a:rPr lang="en-US" dirty="0">
                  <a:solidFill>
                    <a:schemeClr val="bg1"/>
                  </a:solidFill>
                  <a:latin typeface="+mj-lt"/>
                </a:rPr>
                <a:t>Mapping the Mangrove Extent</a:t>
              </a:r>
              <a:endParaRPr dirty="0">
                <a:solidFill>
                  <a:schemeClr val="bg1"/>
                </a:solidFill>
                <a:latin typeface="+mj-lt"/>
              </a:endParaRPr>
            </a:p>
          </p:txBody>
        </p:sp>
      </p:grpSp>
      <p:grpSp>
        <p:nvGrpSpPr>
          <p:cNvPr id="81" name="Group 80">
            <a:extLst>
              <a:ext uri="{FF2B5EF4-FFF2-40B4-BE49-F238E27FC236}">
                <a16:creationId xmlns:a16="http://schemas.microsoft.com/office/drawing/2014/main" id="{B5FF1C5E-5261-4517-B85B-7037D9DED0DC}"/>
              </a:ext>
            </a:extLst>
          </p:cNvPr>
          <p:cNvGrpSpPr/>
          <p:nvPr/>
        </p:nvGrpSpPr>
        <p:grpSpPr>
          <a:xfrm>
            <a:off x="6303757" y="6346"/>
            <a:ext cx="5551977" cy="6896650"/>
            <a:chOff x="6303757" y="6346"/>
            <a:chExt cx="5551977" cy="6896650"/>
          </a:xfrm>
        </p:grpSpPr>
        <p:cxnSp>
          <p:nvCxnSpPr>
            <p:cNvPr id="9" name="Connector: Elbow 8">
              <a:extLst>
                <a:ext uri="{FF2B5EF4-FFF2-40B4-BE49-F238E27FC236}">
                  <a16:creationId xmlns:a16="http://schemas.microsoft.com/office/drawing/2014/main" id="{9343D094-5500-4734-BEA6-91AE0186E2A2}"/>
                </a:ext>
              </a:extLst>
            </p:cNvPr>
            <p:cNvCxnSpPr>
              <a:cxnSpLocks/>
            </p:cNvCxnSpPr>
            <p:nvPr/>
          </p:nvCxnSpPr>
          <p:spPr>
            <a:xfrm rot="5400000">
              <a:off x="8988543" y="6587415"/>
              <a:ext cx="471036" cy="160124"/>
            </a:xfrm>
            <a:prstGeom prst="bentConnector3">
              <a:avLst>
                <a:gd name="adj1" fmla="val 148531"/>
              </a:avLst>
            </a:prstGeom>
            <a:noFill/>
            <a:ln w="28575" cap="flat" cmpd="sng" algn="ctr">
              <a:solidFill>
                <a:srgbClr val="99CB38">
                  <a:shade val="95000"/>
                  <a:satMod val="105000"/>
                </a:srgbClr>
              </a:solidFill>
              <a:prstDash val="solid"/>
              <a:tailEnd type="triangle"/>
            </a:ln>
            <a:effectLst/>
          </p:spPr>
        </p:cxnSp>
        <p:cxnSp>
          <p:nvCxnSpPr>
            <p:cNvPr id="10" name="Connector: Elbow 9">
              <a:extLst>
                <a:ext uri="{FF2B5EF4-FFF2-40B4-BE49-F238E27FC236}">
                  <a16:creationId xmlns:a16="http://schemas.microsoft.com/office/drawing/2014/main" id="{7A92B9D5-A3F5-460C-8CE5-4AC90D3250CA}"/>
                </a:ext>
              </a:extLst>
            </p:cNvPr>
            <p:cNvCxnSpPr>
              <a:cxnSpLocks/>
              <a:endCxn id="31" idx="1"/>
            </p:cNvCxnSpPr>
            <p:nvPr/>
          </p:nvCxnSpPr>
          <p:spPr>
            <a:xfrm rot="16200000" flipH="1">
              <a:off x="8968075" y="341020"/>
              <a:ext cx="1364036" cy="694687"/>
            </a:xfrm>
            <a:prstGeom prst="bentConnector2">
              <a:avLst/>
            </a:prstGeom>
            <a:noFill/>
            <a:ln w="28575" cap="flat" cmpd="sng" algn="ctr">
              <a:solidFill>
                <a:srgbClr val="99CB38">
                  <a:shade val="95000"/>
                  <a:satMod val="105000"/>
                </a:srgbClr>
              </a:solidFill>
              <a:prstDash val="solid"/>
              <a:tailEnd type="triangle"/>
            </a:ln>
            <a:effectLst/>
          </p:spPr>
        </p:cxnSp>
        <p:sp>
          <p:nvSpPr>
            <p:cNvPr id="26" name="Flowchart: Process 25">
              <a:extLst>
                <a:ext uri="{FF2B5EF4-FFF2-40B4-BE49-F238E27FC236}">
                  <a16:creationId xmlns:a16="http://schemas.microsoft.com/office/drawing/2014/main" id="{7F8F2913-4F05-4121-A2E6-31E99C5E6D98}"/>
                </a:ext>
              </a:extLst>
            </p:cNvPr>
            <p:cNvSpPr/>
            <p:nvPr/>
          </p:nvSpPr>
          <p:spPr>
            <a:xfrm>
              <a:off x="6784244" y="4532092"/>
              <a:ext cx="2246366" cy="557488"/>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PH" sz="1400" dirty="0">
                  <a:latin typeface="Century Schoolbook" panose="02040604050505020304" pitchFamily="18" charset="0"/>
                </a:rPr>
                <a:t>Supervised Image Classification</a:t>
              </a:r>
            </a:p>
          </p:txBody>
        </p:sp>
        <p:sp>
          <p:nvSpPr>
            <p:cNvPr id="28" name="Flowchart: Alternate Process 27">
              <a:extLst>
                <a:ext uri="{FF2B5EF4-FFF2-40B4-BE49-F238E27FC236}">
                  <a16:creationId xmlns:a16="http://schemas.microsoft.com/office/drawing/2014/main" id="{6469FB12-364A-40F2-ADFC-1A4572711AB5}"/>
                </a:ext>
              </a:extLst>
            </p:cNvPr>
            <p:cNvSpPr/>
            <p:nvPr/>
          </p:nvSpPr>
          <p:spPr>
            <a:xfrm>
              <a:off x="9803402" y="4064468"/>
              <a:ext cx="2052332" cy="550606"/>
            </a:xfrm>
            <a:prstGeom prst="flowChartAlternate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PH" sz="1400" dirty="0">
                  <a:latin typeface="Century Schoolbook" panose="02040604050505020304" pitchFamily="18" charset="0"/>
                </a:rPr>
                <a:t>Unsupervised Image Classification</a:t>
              </a:r>
            </a:p>
          </p:txBody>
        </p:sp>
        <p:sp>
          <p:nvSpPr>
            <p:cNvPr id="30" name="Flowchart: Data 29">
              <a:extLst>
                <a:ext uri="{FF2B5EF4-FFF2-40B4-BE49-F238E27FC236}">
                  <a16:creationId xmlns:a16="http://schemas.microsoft.com/office/drawing/2014/main" id="{EAF07878-CD1A-4413-894C-1138E800796D}"/>
                </a:ext>
              </a:extLst>
            </p:cNvPr>
            <p:cNvSpPr/>
            <p:nvPr/>
          </p:nvSpPr>
          <p:spPr>
            <a:xfrm>
              <a:off x="7869598" y="2047206"/>
              <a:ext cx="2035451" cy="704158"/>
            </a:xfrm>
            <a:prstGeom prst="flowChartInputOutp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PH" sz="1400" dirty="0">
                  <a:latin typeface="Century Schoolbook" panose="02040604050505020304" pitchFamily="18" charset="0"/>
                </a:rPr>
                <a:t>Point Pre-processing</a:t>
              </a:r>
            </a:p>
          </p:txBody>
        </p:sp>
        <p:sp>
          <p:nvSpPr>
            <p:cNvPr id="31" name="Flowchart: Preparation 30">
              <a:extLst>
                <a:ext uri="{FF2B5EF4-FFF2-40B4-BE49-F238E27FC236}">
                  <a16:creationId xmlns:a16="http://schemas.microsoft.com/office/drawing/2014/main" id="{AAC190AE-601D-4FD9-A76A-CC896001BFAA}"/>
                </a:ext>
              </a:extLst>
            </p:cNvPr>
            <p:cNvSpPr/>
            <p:nvPr/>
          </p:nvSpPr>
          <p:spPr>
            <a:xfrm>
              <a:off x="9997437" y="1091638"/>
              <a:ext cx="1858297" cy="557488"/>
            </a:xfrm>
            <a:prstGeom prst="flowChartPreparation">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PH" sz="1400" dirty="0">
                  <a:latin typeface="Century Schoolbook" panose="02040604050505020304" pitchFamily="18" charset="0"/>
                </a:rPr>
                <a:t>Image Pre-processing</a:t>
              </a:r>
            </a:p>
          </p:txBody>
        </p:sp>
        <p:sp>
          <p:nvSpPr>
            <p:cNvPr id="32" name="Flowchart: Document 31">
              <a:extLst>
                <a:ext uri="{FF2B5EF4-FFF2-40B4-BE49-F238E27FC236}">
                  <a16:creationId xmlns:a16="http://schemas.microsoft.com/office/drawing/2014/main" id="{2581F6CE-09FF-4144-827B-0686DBCD6F9A}"/>
                </a:ext>
              </a:extLst>
            </p:cNvPr>
            <p:cNvSpPr/>
            <p:nvPr/>
          </p:nvSpPr>
          <p:spPr>
            <a:xfrm>
              <a:off x="8373601" y="5320159"/>
              <a:ext cx="1858297" cy="825482"/>
            </a:xfrm>
            <a:prstGeom prst="flowChartDocumen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PH" sz="1400" dirty="0">
                  <a:latin typeface="Century Schoolbook" panose="02040604050505020304" pitchFamily="18" charset="0"/>
                </a:rPr>
                <a:t>Mangrove Forest Cover</a:t>
              </a:r>
            </a:p>
          </p:txBody>
        </p:sp>
        <p:cxnSp>
          <p:nvCxnSpPr>
            <p:cNvPr id="33" name="Connector: Elbow 32">
              <a:extLst>
                <a:ext uri="{FF2B5EF4-FFF2-40B4-BE49-F238E27FC236}">
                  <a16:creationId xmlns:a16="http://schemas.microsoft.com/office/drawing/2014/main" id="{AB3E858A-8AEB-4959-B72C-DFEBD9C444DC}"/>
                </a:ext>
              </a:extLst>
            </p:cNvPr>
            <p:cNvCxnSpPr>
              <a:cxnSpLocks/>
              <a:stCxn id="30" idx="4"/>
              <a:endCxn id="26" idx="0"/>
            </p:cNvCxnSpPr>
            <p:nvPr/>
          </p:nvCxnSpPr>
          <p:spPr>
            <a:xfrm rot="5400000">
              <a:off x="7507012" y="3151780"/>
              <a:ext cx="1780728" cy="979897"/>
            </a:xfrm>
            <a:prstGeom prst="bentConnector3">
              <a:avLst>
                <a:gd name="adj1" fmla="val 26659"/>
              </a:avLst>
            </a:prstGeom>
            <a:ln w="28575">
              <a:tailEnd type="triangle"/>
            </a:ln>
          </p:spPr>
          <p:style>
            <a:lnRef idx="2">
              <a:schemeClr val="accent2"/>
            </a:lnRef>
            <a:fillRef idx="1">
              <a:schemeClr val="lt1"/>
            </a:fillRef>
            <a:effectRef idx="0">
              <a:schemeClr val="accent2"/>
            </a:effectRef>
            <a:fontRef idx="minor">
              <a:schemeClr val="dk1"/>
            </a:fontRef>
          </p:style>
        </p:cxnSp>
        <p:cxnSp>
          <p:nvCxnSpPr>
            <p:cNvPr id="34" name="Connector: Elbow 33">
              <a:extLst>
                <a:ext uri="{FF2B5EF4-FFF2-40B4-BE49-F238E27FC236}">
                  <a16:creationId xmlns:a16="http://schemas.microsoft.com/office/drawing/2014/main" id="{BA67772A-F890-4255-B7B6-42266963FA70}"/>
                </a:ext>
              </a:extLst>
            </p:cNvPr>
            <p:cNvCxnSpPr>
              <a:cxnSpLocks/>
              <a:stCxn id="31" idx="2"/>
              <a:endCxn id="28" idx="0"/>
            </p:cNvCxnSpPr>
            <p:nvPr/>
          </p:nvCxnSpPr>
          <p:spPr>
            <a:xfrm rot="5400000">
              <a:off x="9670406" y="2808288"/>
              <a:ext cx="2415342" cy="97018"/>
            </a:xfrm>
            <a:prstGeom prst="bentConnector3">
              <a:avLst>
                <a:gd name="adj1" fmla="val 87428"/>
              </a:avLst>
            </a:prstGeom>
            <a:ln w="28575">
              <a:tailEnd type="triangle"/>
            </a:ln>
          </p:spPr>
          <p:style>
            <a:lnRef idx="2">
              <a:schemeClr val="accent2"/>
            </a:lnRef>
            <a:fillRef idx="1">
              <a:schemeClr val="lt1"/>
            </a:fillRef>
            <a:effectRef idx="0">
              <a:schemeClr val="accent2"/>
            </a:effectRef>
            <a:fontRef idx="minor">
              <a:schemeClr val="dk1"/>
            </a:fontRef>
          </p:style>
        </p:cxnSp>
        <p:cxnSp>
          <p:nvCxnSpPr>
            <p:cNvPr id="35" name="Connector: Elbow 34">
              <a:extLst>
                <a:ext uri="{FF2B5EF4-FFF2-40B4-BE49-F238E27FC236}">
                  <a16:creationId xmlns:a16="http://schemas.microsoft.com/office/drawing/2014/main" id="{22D7F91F-02E6-488E-942E-0DF9BC856DDF}"/>
                </a:ext>
              </a:extLst>
            </p:cNvPr>
            <p:cNvCxnSpPr>
              <a:cxnSpLocks/>
              <a:stCxn id="26" idx="3"/>
              <a:endCxn id="32" idx="0"/>
            </p:cNvCxnSpPr>
            <p:nvPr/>
          </p:nvCxnSpPr>
          <p:spPr>
            <a:xfrm>
              <a:off x="9030610" y="4810836"/>
              <a:ext cx="272140" cy="509323"/>
            </a:xfrm>
            <a:prstGeom prst="bentConnector2">
              <a:avLst/>
            </a:prstGeom>
            <a:ln w="28575">
              <a:tailEnd type="triangle"/>
            </a:ln>
          </p:spPr>
          <p:style>
            <a:lnRef idx="2">
              <a:schemeClr val="accent2"/>
            </a:lnRef>
            <a:fillRef idx="1">
              <a:schemeClr val="lt1"/>
            </a:fillRef>
            <a:effectRef idx="0">
              <a:schemeClr val="accent2"/>
            </a:effectRef>
            <a:fontRef idx="minor">
              <a:schemeClr val="dk1"/>
            </a:fontRef>
          </p:style>
        </p:cxnSp>
        <p:cxnSp>
          <p:nvCxnSpPr>
            <p:cNvPr id="36" name="Connector: Elbow 35">
              <a:extLst>
                <a:ext uri="{FF2B5EF4-FFF2-40B4-BE49-F238E27FC236}">
                  <a16:creationId xmlns:a16="http://schemas.microsoft.com/office/drawing/2014/main" id="{6D36BAB3-D97D-401D-A2F5-1CACBB3FEC99}"/>
                </a:ext>
              </a:extLst>
            </p:cNvPr>
            <p:cNvCxnSpPr>
              <a:cxnSpLocks/>
              <a:stCxn id="28" idx="1"/>
              <a:endCxn id="32" idx="0"/>
            </p:cNvCxnSpPr>
            <p:nvPr/>
          </p:nvCxnSpPr>
          <p:spPr>
            <a:xfrm rot="10800000" flipV="1">
              <a:off x="9302750" y="4339771"/>
              <a:ext cx="500652" cy="980388"/>
            </a:xfrm>
            <a:prstGeom prst="bentConnector2">
              <a:avLst/>
            </a:prstGeom>
            <a:ln w="28575">
              <a:tailEnd type="triangle"/>
            </a:ln>
          </p:spPr>
          <p:style>
            <a:lnRef idx="2">
              <a:schemeClr val="accent2"/>
            </a:lnRef>
            <a:fillRef idx="1">
              <a:schemeClr val="lt1"/>
            </a:fillRef>
            <a:effectRef idx="0">
              <a:schemeClr val="accent2"/>
            </a:effectRef>
            <a:fontRef idx="minor">
              <a:schemeClr val="dk1"/>
            </a:fontRef>
          </p:style>
        </p:cxnSp>
        <p:cxnSp>
          <p:nvCxnSpPr>
            <p:cNvPr id="37" name="Connector: Elbow 36">
              <a:extLst>
                <a:ext uri="{FF2B5EF4-FFF2-40B4-BE49-F238E27FC236}">
                  <a16:creationId xmlns:a16="http://schemas.microsoft.com/office/drawing/2014/main" id="{68A305BB-6855-4D69-B853-6A2C82FD015B}"/>
                </a:ext>
              </a:extLst>
            </p:cNvPr>
            <p:cNvCxnSpPr>
              <a:cxnSpLocks/>
              <a:stCxn id="32" idx="2"/>
              <a:endCxn id="3" idx="2"/>
            </p:cNvCxnSpPr>
            <p:nvPr/>
          </p:nvCxnSpPr>
          <p:spPr>
            <a:xfrm rot="5400000">
              <a:off x="8817411" y="6417656"/>
              <a:ext cx="811928" cy="158751"/>
            </a:xfrm>
            <a:prstGeom prst="bentConnector3">
              <a:avLst>
                <a:gd name="adj1" fmla="val 128155"/>
              </a:avLst>
            </a:prstGeom>
            <a:ln w="28575">
              <a:tailEnd type="triangle"/>
            </a:ln>
          </p:spPr>
          <p:style>
            <a:lnRef idx="2">
              <a:schemeClr val="accent2"/>
            </a:lnRef>
            <a:fillRef idx="1">
              <a:schemeClr val="lt1"/>
            </a:fillRef>
            <a:effectRef idx="0">
              <a:schemeClr val="accent2"/>
            </a:effectRef>
            <a:fontRef idx="minor">
              <a:schemeClr val="dk1"/>
            </a:fontRef>
          </p:style>
        </p:cxnSp>
        <p:cxnSp>
          <p:nvCxnSpPr>
            <p:cNvPr id="38" name="Connector: Elbow 37">
              <a:extLst>
                <a:ext uri="{FF2B5EF4-FFF2-40B4-BE49-F238E27FC236}">
                  <a16:creationId xmlns:a16="http://schemas.microsoft.com/office/drawing/2014/main" id="{0D668989-B8F6-4A01-8554-392B33FA9E2C}"/>
                </a:ext>
              </a:extLst>
            </p:cNvPr>
            <p:cNvCxnSpPr>
              <a:cxnSpLocks/>
              <a:stCxn id="31" idx="2"/>
              <a:endCxn id="26" idx="0"/>
            </p:cNvCxnSpPr>
            <p:nvPr/>
          </p:nvCxnSpPr>
          <p:spPr>
            <a:xfrm rot="5400000">
              <a:off x="7975524" y="1581030"/>
              <a:ext cx="2882966" cy="3019159"/>
            </a:xfrm>
            <a:prstGeom prst="bentConnector3">
              <a:avLst>
                <a:gd name="adj1" fmla="val 73428"/>
              </a:avLst>
            </a:prstGeom>
            <a:ln w="28575">
              <a:tailEnd type="triangle"/>
            </a:ln>
          </p:spPr>
          <p:style>
            <a:lnRef idx="2">
              <a:schemeClr val="accent2"/>
            </a:lnRef>
            <a:fillRef idx="1">
              <a:schemeClr val="lt1"/>
            </a:fillRef>
            <a:effectRef idx="0">
              <a:schemeClr val="accent2"/>
            </a:effectRef>
            <a:fontRef idx="minor">
              <a:schemeClr val="dk1"/>
            </a:fontRef>
          </p:style>
        </p:cxnSp>
        <p:sp>
          <p:nvSpPr>
            <p:cNvPr id="7" name="Flowchart: Multidocument 6">
              <a:extLst>
                <a:ext uri="{FF2B5EF4-FFF2-40B4-BE49-F238E27FC236}">
                  <a16:creationId xmlns:a16="http://schemas.microsoft.com/office/drawing/2014/main" id="{2B5CF97A-347A-4CA5-A4E3-6890A6FA72C6}"/>
                </a:ext>
              </a:extLst>
            </p:cNvPr>
            <p:cNvSpPr/>
            <p:nvPr/>
          </p:nvSpPr>
          <p:spPr>
            <a:xfrm>
              <a:off x="6303757" y="1315648"/>
              <a:ext cx="1333260" cy="982035"/>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PH" sz="1400" dirty="0"/>
                <a:t>Training Points</a:t>
              </a:r>
            </a:p>
          </p:txBody>
        </p:sp>
        <p:sp>
          <p:nvSpPr>
            <p:cNvPr id="39" name="Flowchart: Multidocument 38">
              <a:extLst>
                <a:ext uri="{FF2B5EF4-FFF2-40B4-BE49-F238E27FC236}">
                  <a16:creationId xmlns:a16="http://schemas.microsoft.com/office/drawing/2014/main" id="{39FB9CCB-EF9A-478F-8EC1-37D698CB3B11}"/>
                </a:ext>
              </a:extLst>
            </p:cNvPr>
            <p:cNvSpPr/>
            <p:nvPr/>
          </p:nvSpPr>
          <p:spPr>
            <a:xfrm>
              <a:off x="6303757" y="237452"/>
              <a:ext cx="1333260" cy="982035"/>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PH" sz="1400" dirty="0"/>
                <a:t>Validation Points</a:t>
              </a:r>
            </a:p>
          </p:txBody>
        </p:sp>
        <p:cxnSp>
          <p:nvCxnSpPr>
            <p:cNvPr id="52" name="Connector: Elbow 51">
              <a:extLst>
                <a:ext uri="{FF2B5EF4-FFF2-40B4-BE49-F238E27FC236}">
                  <a16:creationId xmlns:a16="http://schemas.microsoft.com/office/drawing/2014/main" id="{F92ADDC0-90DD-471D-9F6D-640490B18D85}"/>
                </a:ext>
              </a:extLst>
            </p:cNvPr>
            <p:cNvCxnSpPr>
              <a:cxnSpLocks/>
              <a:stCxn id="7" idx="3"/>
              <a:endCxn id="30" idx="1"/>
            </p:cNvCxnSpPr>
            <p:nvPr/>
          </p:nvCxnSpPr>
          <p:spPr>
            <a:xfrm>
              <a:off x="7637017" y="1806666"/>
              <a:ext cx="1250307" cy="240540"/>
            </a:xfrm>
            <a:prstGeom prst="bentConnector2">
              <a:avLst/>
            </a:prstGeom>
            <a:noFill/>
            <a:ln w="28575" cap="flat" cmpd="sng" algn="ctr">
              <a:solidFill>
                <a:srgbClr val="99CB38">
                  <a:shade val="95000"/>
                  <a:satMod val="105000"/>
                </a:srgbClr>
              </a:solidFill>
              <a:prstDash val="solid"/>
              <a:tailEnd type="triangle"/>
            </a:ln>
            <a:effectLst/>
          </p:spPr>
        </p:cxnSp>
        <p:cxnSp>
          <p:nvCxnSpPr>
            <p:cNvPr id="56" name="Connector: Elbow 55">
              <a:extLst>
                <a:ext uri="{FF2B5EF4-FFF2-40B4-BE49-F238E27FC236}">
                  <a16:creationId xmlns:a16="http://schemas.microsoft.com/office/drawing/2014/main" id="{DC4A3D0F-AD2E-4344-947E-F4E5F5094849}"/>
                </a:ext>
              </a:extLst>
            </p:cNvPr>
            <p:cNvCxnSpPr>
              <a:cxnSpLocks/>
              <a:stCxn id="39" idx="3"/>
              <a:endCxn id="30" idx="0"/>
            </p:cNvCxnSpPr>
            <p:nvPr/>
          </p:nvCxnSpPr>
          <p:spPr>
            <a:xfrm>
              <a:off x="7637017" y="728470"/>
              <a:ext cx="1453852" cy="1318736"/>
            </a:xfrm>
            <a:prstGeom prst="bentConnector2">
              <a:avLst/>
            </a:prstGeom>
            <a:noFill/>
            <a:ln w="28575" cap="flat" cmpd="sng" algn="ctr">
              <a:solidFill>
                <a:srgbClr val="99CB38">
                  <a:shade val="95000"/>
                  <a:satMod val="105000"/>
                </a:srgbClr>
              </a:solidFill>
              <a:prstDash val="solid"/>
              <a:tailEnd type="triangle"/>
            </a:ln>
            <a:effectLst/>
          </p:spPr>
        </p:cxnSp>
      </p:grpSp>
      <p:pic>
        <p:nvPicPr>
          <p:cNvPr id="4" name="Recorded Sound">
            <a:hlinkClick r:id="" action="ppaction://media"/>
            <a:extLst>
              <a:ext uri="{FF2B5EF4-FFF2-40B4-BE49-F238E27FC236}">
                <a16:creationId xmlns:a16="http://schemas.microsoft.com/office/drawing/2014/main" id="{CD1B5EA6-4866-418D-8B83-04C087BDF0C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487363" cy="487363"/>
          </a:xfrm>
          <a:prstGeom prst="rect">
            <a:avLst/>
          </a:prstGeom>
        </p:spPr>
      </p:pic>
    </p:spTree>
    <p:extLst>
      <p:ext uri="{BB962C8B-B14F-4D97-AF65-F5344CB8AC3E}">
        <p14:creationId xmlns:p14="http://schemas.microsoft.com/office/powerpoint/2010/main" val="22553076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82"/>
                                        </p:tgtEl>
                                        <p:attrNameLst>
                                          <p:attrName>style.visibility</p:attrName>
                                        </p:attrNameLst>
                                      </p:cBhvr>
                                      <p:to>
                                        <p:strVal val="visible"/>
                                      </p:to>
                                    </p:set>
                                    <p:animEffect transition="in" filter="fade">
                                      <p:cBhvr>
                                        <p:cTn id="15" dur="1000"/>
                                        <p:tgtEl>
                                          <p:spTgt spid="82"/>
                                        </p:tgtEl>
                                      </p:cBhvr>
                                    </p:animEffect>
                                    <p:anim calcmode="lin" valueType="num">
                                      <p:cBhvr>
                                        <p:cTn id="16" dur="1000" fill="hold"/>
                                        <p:tgtEl>
                                          <p:spTgt spid="82"/>
                                        </p:tgtEl>
                                        <p:attrNameLst>
                                          <p:attrName>ppt_x</p:attrName>
                                        </p:attrNameLst>
                                      </p:cBhvr>
                                      <p:tavLst>
                                        <p:tav tm="0">
                                          <p:val>
                                            <p:strVal val="#ppt_x"/>
                                          </p:val>
                                        </p:tav>
                                        <p:tav tm="100000">
                                          <p:val>
                                            <p:strVal val="#ppt_x"/>
                                          </p:val>
                                        </p:tav>
                                      </p:tavLst>
                                    </p:anim>
                                    <p:anim calcmode="lin" valueType="num">
                                      <p:cBhvr>
                                        <p:cTn id="17" dur="1000" fill="hold"/>
                                        <p:tgtEl>
                                          <p:spTgt spid="8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1000"/>
                                        <p:tgtEl>
                                          <p:spTgt spid="81"/>
                                        </p:tgtEl>
                                      </p:cBhvr>
                                    </p:animEffect>
                                    <p:anim calcmode="lin" valueType="num">
                                      <p:cBhvr>
                                        <p:cTn id="21" dur="1000" fill="hold"/>
                                        <p:tgtEl>
                                          <p:spTgt spid="81"/>
                                        </p:tgtEl>
                                        <p:attrNameLst>
                                          <p:attrName>ppt_x</p:attrName>
                                        </p:attrNameLst>
                                      </p:cBhvr>
                                      <p:tavLst>
                                        <p:tav tm="0">
                                          <p:val>
                                            <p:strVal val="#ppt_x"/>
                                          </p:val>
                                        </p:tav>
                                        <p:tav tm="100000">
                                          <p:val>
                                            <p:strVal val="#ppt_x"/>
                                          </p:val>
                                        </p:tav>
                                      </p:tavLst>
                                    </p:anim>
                                    <p:anim calcmode="lin" valueType="num">
                                      <p:cBhvr>
                                        <p:cTn id="22" dur="1000" fill="hold"/>
                                        <p:tgtEl>
                                          <p:spTgt spid="81"/>
                                        </p:tgtEl>
                                        <p:attrNameLst>
                                          <p:attrName>ppt_y</p:attrName>
                                        </p:attrNameLst>
                                      </p:cBhvr>
                                      <p:tavLst>
                                        <p:tav tm="0">
                                          <p:val>
                                            <p:strVal val="#ppt_y+.1"/>
                                          </p:val>
                                        </p:tav>
                                        <p:tav tm="100000">
                                          <p:val>
                                            <p:strVal val="#ppt_y"/>
                                          </p:val>
                                        </p:tav>
                                      </p:tavLst>
                                    </p:anim>
                                  </p:childTnLst>
                                </p:cTn>
                              </p:par>
                              <p:par>
                                <p:cTn id="23" presetID="1" presetClass="mediacall" presetSubtype="0" fill="hold" nodeType="withEffect">
                                  <p:stCondLst>
                                    <p:cond delay="0"/>
                                  </p:stCondLst>
                                  <p:childTnLst>
                                    <p:cmd type="call" cmd="playFrom(0.0)">
                                      <p:cBhvr>
                                        <p:cTn id="24" dur="38067" fill="hold"/>
                                        <p:tgtEl>
                                          <p:spTgt spid="4"/>
                                        </p:tgtEl>
                                      </p:cBhvr>
                                    </p:cmd>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0" fill="hold" display="0">
                  <p:stCondLst>
                    <p:cond delay="indefinite"/>
                  </p:stCondLst>
                  <p:endCondLst>
                    <p:cond evt="onStopAudio" delay="0">
                      <p:tgtEl>
                        <p:sldTgt/>
                      </p:tgtEl>
                    </p:cond>
                  </p:endCondLst>
                </p:cTn>
                <p:tgtEl>
                  <p:spTgt spid="4"/>
                </p:tgtEl>
              </p:cMediaNode>
            </p:audio>
          </p:childTnLst>
        </p:cTn>
      </p:par>
    </p:tnLst>
    <p:bldLst>
      <p:bldP spid="18"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FB40C5-02D5-46D3-912A-AE88CDA1A253}"/>
              </a:ext>
            </a:extLst>
          </p:cNvPr>
          <p:cNvSpPr/>
          <p:nvPr/>
        </p:nvSpPr>
        <p:spPr>
          <a:xfrm>
            <a:off x="0" y="0"/>
            <a:ext cx="12192000" cy="68580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H"/>
          </a:p>
        </p:txBody>
      </p:sp>
      <p:grpSp>
        <p:nvGrpSpPr>
          <p:cNvPr id="67" name="Group 66">
            <a:extLst>
              <a:ext uri="{FF2B5EF4-FFF2-40B4-BE49-F238E27FC236}">
                <a16:creationId xmlns:a16="http://schemas.microsoft.com/office/drawing/2014/main" id="{2B40A6A3-749C-4F2C-81BA-0C79B623461A}"/>
              </a:ext>
            </a:extLst>
          </p:cNvPr>
          <p:cNvGrpSpPr/>
          <p:nvPr/>
        </p:nvGrpSpPr>
        <p:grpSpPr>
          <a:xfrm>
            <a:off x="-1041676" y="-323614"/>
            <a:ext cx="7159590" cy="7284483"/>
            <a:chOff x="-1041676" y="-323614"/>
            <a:chExt cx="7159590" cy="7284483"/>
          </a:xfrm>
        </p:grpSpPr>
        <p:pic>
          <p:nvPicPr>
            <p:cNvPr id="15" name="Picture 14">
              <a:extLst>
                <a:ext uri="{FF2B5EF4-FFF2-40B4-BE49-F238E27FC236}">
                  <a16:creationId xmlns:a16="http://schemas.microsoft.com/office/drawing/2014/main" id="{28033B6D-E437-45E6-9E9C-D236ECF18D7A}"/>
                </a:ext>
              </a:extLst>
            </p:cNvPr>
            <p:cNvPicPr/>
            <p:nvPr/>
          </p:nvPicPr>
          <p:blipFill rotWithShape="1">
            <a:blip r:embed="rId4" cstate="print">
              <a:extLst>
                <a:ext uri="{28A0092B-C50C-407E-A947-70E740481C1C}">
                  <a14:useLocalDpi xmlns:a14="http://schemas.microsoft.com/office/drawing/2010/main" val="0"/>
                </a:ext>
              </a:extLst>
            </a:blip>
            <a:srcRect l="29817" t="12001" r="1043" b="30577"/>
            <a:stretch/>
          </p:blipFill>
          <p:spPr bwMode="auto">
            <a:xfrm>
              <a:off x="3622102" y="2570932"/>
              <a:ext cx="2495812" cy="1951448"/>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E29B0CBD-D3FC-4041-BE27-0AAE7DABF339}"/>
                </a:ext>
              </a:extLst>
            </p:cNvPr>
            <p:cNvPicPr>
              <a:picLocks noChangeAspect="1"/>
            </p:cNvPicPr>
            <p:nvPr/>
          </p:nvPicPr>
          <p:blipFill rotWithShape="1">
            <a:blip r:embed="rId5"/>
            <a:srcRect l="32810" t="6654" r="20187" b="34883"/>
            <a:stretch/>
          </p:blipFill>
          <p:spPr bwMode="auto">
            <a:xfrm>
              <a:off x="-439452" y="2570933"/>
              <a:ext cx="1395976" cy="1951448"/>
            </a:xfrm>
            <a:prstGeom prst="rect">
              <a:avLst/>
            </a:prstGeom>
            <a:noFill/>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667F3C54-7953-44D7-A468-F9266D6FE273}"/>
                </a:ext>
              </a:extLst>
            </p:cNvPr>
            <p:cNvPicPr/>
            <p:nvPr/>
          </p:nvPicPr>
          <p:blipFill rotWithShape="1">
            <a:blip r:embed="rId6"/>
            <a:srcRect l="9666" t="7401" r="12643" b="47223"/>
            <a:stretch/>
          </p:blipFill>
          <p:spPr bwMode="auto">
            <a:xfrm>
              <a:off x="-8581" y="4580255"/>
              <a:ext cx="3572598" cy="2322739"/>
            </a:xfrm>
            <a:prstGeom prst="rect">
              <a:avLst/>
            </a:prstGeom>
            <a:noFill/>
            <a:ln>
              <a:noFill/>
            </a:ln>
            <a:extLst>
              <a:ext uri="{53640926-AAD7-44D8-BBD7-CCE9431645EC}">
                <a14:shadowObscured xmlns:a14="http://schemas.microsoft.com/office/drawing/2010/main"/>
              </a:ext>
            </a:extLst>
          </p:spPr>
        </p:pic>
        <p:pic>
          <p:nvPicPr>
            <p:cNvPr id="13" name="Picture 12">
              <a:extLst>
                <a:ext uri="{FF2B5EF4-FFF2-40B4-BE49-F238E27FC236}">
                  <a16:creationId xmlns:a16="http://schemas.microsoft.com/office/drawing/2014/main" id="{DA8763A9-8169-4572-B440-60A3CC37D53C}"/>
                </a:ext>
              </a:extLst>
            </p:cNvPr>
            <p:cNvPicPr/>
            <p:nvPr/>
          </p:nvPicPr>
          <p:blipFill rotWithShape="1">
            <a:blip r:embed="rId7" cstate="print">
              <a:extLst>
                <a:ext uri="{28A0092B-C50C-407E-A947-70E740481C1C}">
                  <a14:useLocalDpi xmlns:a14="http://schemas.microsoft.com/office/drawing/2010/main" val="0"/>
                </a:ext>
              </a:extLst>
            </a:blip>
            <a:srcRect l="30828" t="13506" r="823" b="30590"/>
            <a:stretch/>
          </p:blipFill>
          <p:spPr bwMode="auto">
            <a:xfrm>
              <a:off x="1014400" y="2570933"/>
              <a:ext cx="2538801" cy="1951448"/>
            </a:xfrm>
            <a:prstGeom prst="rect">
              <a:avLst/>
            </a:prstGeom>
            <a:noFill/>
            <a:ln>
              <a:noFill/>
            </a:ln>
            <a:extLst>
              <a:ext uri="{53640926-AAD7-44D8-BBD7-CCE9431645EC}">
                <a14:shadowObscured xmlns:a14="http://schemas.microsoft.com/office/drawing/2010/main"/>
              </a:ext>
            </a:extLst>
          </p:spPr>
        </p:pic>
        <p:pic>
          <p:nvPicPr>
            <p:cNvPr id="14" name="Picture 13">
              <a:extLst>
                <a:ext uri="{FF2B5EF4-FFF2-40B4-BE49-F238E27FC236}">
                  <a16:creationId xmlns:a16="http://schemas.microsoft.com/office/drawing/2014/main" id="{8DD9C6E7-078F-424E-ADA6-3E8D67E9DB52}"/>
                </a:ext>
              </a:extLst>
            </p:cNvPr>
            <p:cNvPicPr/>
            <p:nvPr/>
          </p:nvPicPr>
          <p:blipFill rotWithShape="1">
            <a:blip r:embed="rId8" cstate="print">
              <a:extLst>
                <a:ext uri="{28A0092B-C50C-407E-A947-70E740481C1C}">
                  <a14:useLocalDpi xmlns:a14="http://schemas.microsoft.com/office/drawing/2010/main" val="0"/>
                </a:ext>
              </a:extLst>
            </a:blip>
            <a:srcRect l="36979" t="13076" r="25042" b="14356"/>
            <a:stretch/>
          </p:blipFill>
          <p:spPr bwMode="auto">
            <a:xfrm>
              <a:off x="4794739" y="4602751"/>
              <a:ext cx="1296968" cy="2277746"/>
            </a:xfrm>
            <a:prstGeom prst="rect">
              <a:avLst/>
            </a:prstGeom>
            <a:noFill/>
            <a:ln>
              <a:noFill/>
            </a:ln>
            <a:extLst>
              <a:ext uri="{53640926-AAD7-44D8-BBD7-CCE9431645EC}">
                <a14:shadowObscured xmlns:a14="http://schemas.microsoft.com/office/drawing/2010/main"/>
              </a:ext>
            </a:extLst>
          </p:spPr>
        </p:pic>
        <p:pic>
          <p:nvPicPr>
            <p:cNvPr id="16" name="Picture 15">
              <a:extLst>
                <a:ext uri="{FF2B5EF4-FFF2-40B4-BE49-F238E27FC236}">
                  <a16:creationId xmlns:a16="http://schemas.microsoft.com/office/drawing/2014/main" id="{AA28B83F-0A60-43AB-B6BE-138F14CAB770}"/>
                </a:ext>
              </a:extLst>
            </p:cNvPr>
            <p:cNvPicPr/>
            <p:nvPr/>
          </p:nvPicPr>
          <p:blipFill rotWithShape="1">
            <a:blip r:embed="rId9" cstate="print">
              <a:extLst>
                <a:ext uri="{28A0092B-C50C-407E-A947-70E740481C1C}">
                  <a14:useLocalDpi xmlns:a14="http://schemas.microsoft.com/office/drawing/2010/main" val="0"/>
                </a:ext>
              </a:extLst>
            </a:blip>
            <a:srcRect l="39518" t="10785" r="25016" b="8629"/>
            <a:stretch/>
          </p:blipFill>
          <p:spPr bwMode="auto">
            <a:xfrm>
              <a:off x="3622102" y="4580255"/>
              <a:ext cx="1109328" cy="2380614"/>
            </a:xfrm>
            <a:prstGeom prst="rect">
              <a:avLst/>
            </a:prstGeom>
            <a:noFill/>
            <a:ln>
              <a:noFill/>
            </a:ln>
            <a:extLst>
              <a:ext uri="{53640926-AAD7-44D8-BBD7-CCE9431645EC}">
                <a14:shadowObscured xmlns:a14="http://schemas.microsoft.com/office/drawing/2010/main"/>
              </a:ext>
            </a:extLst>
          </p:spPr>
        </p:pic>
        <p:grpSp>
          <p:nvGrpSpPr>
            <p:cNvPr id="4" name="Group 3">
              <a:extLst>
                <a:ext uri="{FF2B5EF4-FFF2-40B4-BE49-F238E27FC236}">
                  <a16:creationId xmlns:a16="http://schemas.microsoft.com/office/drawing/2014/main" id="{80D88AA0-107A-4377-B2E0-03F5C12C4E46}"/>
                </a:ext>
              </a:extLst>
            </p:cNvPr>
            <p:cNvGrpSpPr/>
            <p:nvPr/>
          </p:nvGrpSpPr>
          <p:grpSpPr>
            <a:xfrm>
              <a:off x="-1041676" y="-323614"/>
              <a:ext cx="7144808" cy="2836672"/>
              <a:chOff x="1841215" y="-674727"/>
              <a:chExt cx="8199607" cy="2698282"/>
            </a:xfrm>
          </p:grpSpPr>
          <p:pic>
            <p:nvPicPr>
              <p:cNvPr id="17" name="Picture 16">
                <a:extLst>
                  <a:ext uri="{FF2B5EF4-FFF2-40B4-BE49-F238E27FC236}">
                    <a16:creationId xmlns:a16="http://schemas.microsoft.com/office/drawing/2014/main" id="{FA911933-7A4D-4BDE-8DB2-CA381EC39316}"/>
                  </a:ext>
                </a:extLst>
              </p:cNvPr>
              <p:cNvPicPr/>
              <p:nvPr/>
            </p:nvPicPr>
            <p:blipFill rotWithShape="1">
              <a:blip r:embed="rId10">
                <a:extLst>
                  <a:ext uri="{28A0092B-C50C-407E-A947-70E740481C1C}">
                    <a14:useLocalDpi xmlns:a14="http://schemas.microsoft.com/office/drawing/2010/main" val="0"/>
                  </a:ext>
                </a:extLst>
              </a:blip>
              <a:srcRect t="4444" b="4838"/>
              <a:stretch/>
            </p:blipFill>
            <p:spPr bwMode="auto">
              <a:xfrm>
                <a:off x="1841215" y="-674727"/>
                <a:ext cx="8199607" cy="2698282"/>
              </a:xfrm>
              <a:prstGeom prst="rect">
                <a:avLst/>
              </a:prstGeom>
              <a:noFill/>
              <a:ln>
                <a:noFill/>
              </a:ln>
              <a:extLst>
                <a:ext uri="{53640926-AAD7-44D8-BBD7-CCE9431645EC}">
                  <a14:shadowObscured xmlns:a14="http://schemas.microsoft.com/office/drawing/2010/main"/>
                </a:ext>
              </a:extLst>
            </p:spPr>
          </p:pic>
          <p:pic>
            <p:nvPicPr>
              <p:cNvPr id="19" name="Picture 18">
                <a:extLst>
                  <a:ext uri="{FF2B5EF4-FFF2-40B4-BE49-F238E27FC236}">
                    <a16:creationId xmlns:a16="http://schemas.microsoft.com/office/drawing/2014/main" id="{827766D0-EDC6-46E7-993B-85DE2F0E0D32}"/>
                  </a:ext>
                </a:extLst>
              </p:cNvPr>
              <p:cNvPicPr/>
              <p:nvPr/>
            </p:nvPicPr>
            <p:blipFill>
              <a:blip r:embed="rId11">
                <a:extLst>
                  <a:ext uri="{28A0092B-C50C-407E-A947-70E740481C1C}">
                    <a14:useLocalDpi xmlns:a14="http://schemas.microsoft.com/office/drawing/2010/main" val="0"/>
                  </a:ext>
                </a:extLst>
              </a:blip>
              <a:srcRect/>
              <a:stretch>
                <a:fillRect/>
              </a:stretch>
            </p:blipFill>
            <p:spPr bwMode="auto">
              <a:xfrm>
                <a:off x="3147592" y="1303960"/>
                <a:ext cx="1044425" cy="563989"/>
              </a:xfrm>
              <a:prstGeom prst="rect">
                <a:avLst/>
              </a:prstGeom>
              <a:noFill/>
            </p:spPr>
          </p:pic>
        </p:grpSp>
      </p:grpSp>
      <p:sp>
        <p:nvSpPr>
          <p:cNvPr id="3" name="Rectangle 2">
            <a:extLst>
              <a:ext uri="{FF2B5EF4-FFF2-40B4-BE49-F238E27FC236}">
                <a16:creationId xmlns:a16="http://schemas.microsoft.com/office/drawing/2014/main" id="{9F01109D-BC7C-4A8D-A890-67285E294840}"/>
              </a:ext>
            </a:extLst>
          </p:cNvPr>
          <p:cNvSpPr/>
          <p:nvPr/>
        </p:nvSpPr>
        <p:spPr>
          <a:xfrm>
            <a:off x="6095997" y="0"/>
            <a:ext cx="6096003" cy="69029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sp>
        <p:nvSpPr>
          <p:cNvPr id="18" name="Shape 58"/>
          <p:cNvSpPr/>
          <p:nvPr/>
        </p:nvSpPr>
        <p:spPr>
          <a:xfrm flipV="1">
            <a:off x="6095998" y="4525555"/>
            <a:ext cx="0" cy="2377440"/>
          </a:xfrm>
          <a:prstGeom prst="line">
            <a:avLst/>
          </a:prstGeom>
          <a:ln w="38100" cap="rnd">
            <a:solidFill>
              <a:schemeClr val="accent1"/>
            </a:solidFill>
            <a:prstDash val="solid"/>
            <a:round/>
          </a:ln>
        </p:spPr>
        <p:txBody>
          <a:bodyPr lIns="50800" tIns="50800" rIns="50800" bIns="50800" anchor="ctr"/>
          <a:lstStyle/>
          <a:p>
            <a:pPr lvl="0"/>
            <a:endParaRPr/>
          </a:p>
        </p:txBody>
      </p:sp>
      <p:sp>
        <p:nvSpPr>
          <p:cNvPr id="25" name="Shape 58"/>
          <p:cNvSpPr/>
          <p:nvPr/>
        </p:nvSpPr>
        <p:spPr>
          <a:xfrm flipV="1">
            <a:off x="6096000" y="0"/>
            <a:ext cx="0" cy="2743200"/>
          </a:xfrm>
          <a:prstGeom prst="line">
            <a:avLst/>
          </a:prstGeom>
          <a:ln w="38100" cap="rnd">
            <a:solidFill>
              <a:schemeClr val="accent1"/>
            </a:solidFill>
            <a:prstDash val="solid"/>
            <a:round/>
          </a:ln>
        </p:spPr>
        <p:txBody>
          <a:bodyPr lIns="50800" tIns="50800" rIns="50800" bIns="50800" anchor="ctr"/>
          <a:lstStyle/>
          <a:p>
            <a:pPr lvl="0"/>
            <a:endParaRPr/>
          </a:p>
        </p:txBody>
      </p:sp>
      <p:grpSp>
        <p:nvGrpSpPr>
          <p:cNvPr id="2" name="Group 1"/>
          <p:cNvGrpSpPr/>
          <p:nvPr/>
        </p:nvGrpSpPr>
        <p:grpSpPr>
          <a:xfrm>
            <a:off x="5217368" y="2765117"/>
            <a:ext cx="1757263" cy="1757263"/>
            <a:chOff x="3693367" y="2765116"/>
            <a:chExt cx="1757263" cy="1757263"/>
          </a:xfrm>
          <a:solidFill>
            <a:schemeClr val="accent1"/>
          </a:solidFill>
        </p:grpSpPr>
        <p:sp>
          <p:nvSpPr>
            <p:cNvPr id="27" name="Shape 176"/>
            <p:cNvSpPr/>
            <p:nvPr/>
          </p:nvSpPr>
          <p:spPr>
            <a:xfrm>
              <a:off x="3693367" y="2765116"/>
              <a:ext cx="1757263" cy="17572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chemeClr val="accent1"/>
              </a:solidFill>
              <a:prstDash val="solid"/>
              <a:miter lim="400000"/>
            </a:ln>
            <a:effectLst/>
          </p:spPr>
          <p:txBody>
            <a:bodyPr wrap="square" lIns="50800" tIns="50800" rIns="50800" bIns="50800" numCol="1" anchor="ctr">
              <a:noAutofit/>
            </a:bodyPr>
            <a:lstStyle/>
            <a:p>
              <a:pPr lvl="0"/>
              <a:endParaRPr/>
            </a:p>
          </p:txBody>
        </p:sp>
        <p:sp>
          <p:nvSpPr>
            <p:cNvPr id="29" name="Shape 194"/>
            <p:cNvSpPr/>
            <p:nvPr/>
          </p:nvSpPr>
          <p:spPr>
            <a:xfrm>
              <a:off x="3777082" y="2917371"/>
              <a:ext cx="1673547" cy="142239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noFill/>
            <a:ln w="12700" cap="flat">
              <a:noFill/>
              <a:miter lim="400000"/>
            </a:ln>
            <a:effectLst/>
          </p:spPr>
          <p:txBody>
            <a:bodyPr wrap="square" lIns="38100" tIns="38100" rIns="38100" bIns="38100" numCol="1" anchor="ctr">
              <a:noAutofit/>
            </a:bodyPr>
            <a:lstStyle/>
            <a:p>
              <a:pPr lvl="0" algn="ctr"/>
              <a:r>
                <a:rPr lang="en-US" dirty="0">
                  <a:solidFill>
                    <a:schemeClr val="bg1"/>
                  </a:solidFill>
                  <a:latin typeface="+mj-lt"/>
                </a:rPr>
                <a:t>Preparing Indicators</a:t>
              </a:r>
              <a:endParaRPr dirty="0">
                <a:solidFill>
                  <a:schemeClr val="bg1"/>
                </a:solidFill>
                <a:latin typeface="+mj-lt"/>
              </a:endParaRPr>
            </a:p>
          </p:txBody>
        </p:sp>
      </p:grpSp>
      <p:cxnSp>
        <p:nvCxnSpPr>
          <p:cNvPr id="9" name="Connector: Elbow 8">
            <a:extLst>
              <a:ext uri="{FF2B5EF4-FFF2-40B4-BE49-F238E27FC236}">
                <a16:creationId xmlns:a16="http://schemas.microsoft.com/office/drawing/2014/main" id="{9343D094-5500-4734-BEA6-91AE0186E2A2}"/>
              </a:ext>
            </a:extLst>
          </p:cNvPr>
          <p:cNvCxnSpPr>
            <a:cxnSpLocks/>
          </p:cNvCxnSpPr>
          <p:nvPr/>
        </p:nvCxnSpPr>
        <p:spPr>
          <a:xfrm rot="5400000">
            <a:off x="8988543" y="6587415"/>
            <a:ext cx="471036" cy="160124"/>
          </a:xfrm>
          <a:prstGeom prst="bentConnector3">
            <a:avLst>
              <a:gd name="adj1" fmla="val 148531"/>
            </a:avLst>
          </a:prstGeom>
          <a:noFill/>
          <a:ln w="28575" cap="flat" cmpd="sng" algn="ctr">
            <a:solidFill>
              <a:srgbClr val="99CB38">
                <a:shade val="95000"/>
                <a:satMod val="105000"/>
              </a:srgbClr>
            </a:solidFill>
            <a:prstDash val="solid"/>
            <a:tailEnd type="triangle"/>
          </a:ln>
          <a:effectLst/>
        </p:spPr>
      </p:cxnSp>
      <p:cxnSp>
        <p:nvCxnSpPr>
          <p:cNvPr id="10" name="Connector: Elbow 9">
            <a:extLst>
              <a:ext uri="{FF2B5EF4-FFF2-40B4-BE49-F238E27FC236}">
                <a16:creationId xmlns:a16="http://schemas.microsoft.com/office/drawing/2014/main" id="{7A92B9D5-A3F5-460C-8CE5-4AC90D3250CA}"/>
              </a:ext>
            </a:extLst>
          </p:cNvPr>
          <p:cNvCxnSpPr>
            <a:cxnSpLocks/>
          </p:cNvCxnSpPr>
          <p:nvPr/>
        </p:nvCxnSpPr>
        <p:spPr>
          <a:xfrm rot="16200000" flipH="1">
            <a:off x="8976731" y="332367"/>
            <a:ext cx="653411" cy="1373"/>
          </a:xfrm>
          <a:prstGeom prst="bentConnector3">
            <a:avLst>
              <a:gd name="adj1" fmla="val 50000"/>
            </a:avLst>
          </a:prstGeom>
          <a:noFill/>
          <a:ln w="28575" cap="flat" cmpd="sng" algn="ctr">
            <a:solidFill>
              <a:srgbClr val="99CB38">
                <a:shade val="95000"/>
                <a:satMod val="105000"/>
              </a:srgbClr>
            </a:solidFill>
            <a:prstDash val="solid"/>
            <a:tailEnd type="triangle"/>
          </a:ln>
          <a:effectLst/>
        </p:spPr>
      </p:cxnSp>
      <p:cxnSp>
        <p:nvCxnSpPr>
          <p:cNvPr id="20" name="Connector: Elbow 19">
            <a:extLst>
              <a:ext uri="{FF2B5EF4-FFF2-40B4-BE49-F238E27FC236}">
                <a16:creationId xmlns:a16="http://schemas.microsoft.com/office/drawing/2014/main" id="{FB78F06F-77B6-4CDB-86D1-477B4A107817}"/>
              </a:ext>
            </a:extLst>
          </p:cNvPr>
          <p:cNvCxnSpPr>
            <a:cxnSpLocks/>
            <a:endCxn id="3" idx="2"/>
          </p:cNvCxnSpPr>
          <p:nvPr/>
        </p:nvCxnSpPr>
        <p:spPr>
          <a:xfrm rot="5400000">
            <a:off x="9137822" y="6738067"/>
            <a:ext cx="171106" cy="158751"/>
          </a:xfrm>
          <a:prstGeom prst="bentConnector3">
            <a:avLst>
              <a:gd name="adj1" fmla="val 23360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1" name="Diagram 20">
            <a:extLst>
              <a:ext uri="{FF2B5EF4-FFF2-40B4-BE49-F238E27FC236}">
                <a16:creationId xmlns:a16="http://schemas.microsoft.com/office/drawing/2014/main" id="{79344631-0DEE-4894-AE06-F0382A571363}"/>
              </a:ext>
            </a:extLst>
          </p:cNvPr>
          <p:cNvGraphicFramePr/>
          <p:nvPr/>
        </p:nvGraphicFramePr>
        <p:xfrm>
          <a:off x="6996543" y="2349470"/>
          <a:ext cx="5134186" cy="438241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2" name="Flowchart: Magnetic Disk 21">
            <a:extLst>
              <a:ext uri="{FF2B5EF4-FFF2-40B4-BE49-F238E27FC236}">
                <a16:creationId xmlns:a16="http://schemas.microsoft.com/office/drawing/2014/main" id="{CA5DCBDB-C461-4043-8D8A-13FFD634911E}"/>
              </a:ext>
            </a:extLst>
          </p:cNvPr>
          <p:cNvSpPr/>
          <p:nvPr/>
        </p:nvSpPr>
        <p:spPr>
          <a:xfrm>
            <a:off x="8348187" y="655401"/>
            <a:ext cx="1909125" cy="788634"/>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PH" sz="1400" dirty="0">
                <a:latin typeface="Century Schoolbook" panose="02040604050505020304" pitchFamily="18" charset="0"/>
              </a:rPr>
              <a:t>Various Database</a:t>
            </a:r>
          </a:p>
        </p:txBody>
      </p:sp>
      <p:sp>
        <p:nvSpPr>
          <p:cNvPr id="23" name="Flowchart: Predefined Process 22">
            <a:extLst>
              <a:ext uri="{FF2B5EF4-FFF2-40B4-BE49-F238E27FC236}">
                <a16:creationId xmlns:a16="http://schemas.microsoft.com/office/drawing/2014/main" id="{3CF5E019-61F3-46A6-A0E1-CCE40E24C5B1}"/>
              </a:ext>
            </a:extLst>
          </p:cNvPr>
          <p:cNvSpPr/>
          <p:nvPr/>
        </p:nvSpPr>
        <p:spPr>
          <a:xfrm>
            <a:off x="6484236" y="1570158"/>
            <a:ext cx="2436763" cy="581821"/>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Various Predefined Process</a:t>
            </a:r>
          </a:p>
        </p:txBody>
      </p:sp>
      <p:cxnSp>
        <p:nvCxnSpPr>
          <p:cNvPr id="24" name="Connector: Elbow 23">
            <a:extLst>
              <a:ext uri="{FF2B5EF4-FFF2-40B4-BE49-F238E27FC236}">
                <a16:creationId xmlns:a16="http://schemas.microsoft.com/office/drawing/2014/main" id="{56E8ECF6-724D-4D4F-A128-44615F9D3DEB}"/>
              </a:ext>
            </a:extLst>
          </p:cNvPr>
          <p:cNvCxnSpPr>
            <a:cxnSpLocks/>
            <a:stCxn id="22" idx="3"/>
            <a:endCxn id="23" idx="0"/>
          </p:cNvCxnSpPr>
          <p:nvPr/>
        </p:nvCxnSpPr>
        <p:spPr>
          <a:xfrm rot="5400000">
            <a:off x="8439623" y="707030"/>
            <a:ext cx="126123" cy="1600132"/>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DD61DE7B-047C-4BBE-AEF0-CE8BFCF7A77C}"/>
              </a:ext>
            </a:extLst>
          </p:cNvPr>
          <p:cNvCxnSpPr>
            <a:cxnSpLocks/>
            <a:stCxn id="23" idx="2"/>
            <a:endCxn id="21" idx="0"/>
          </p:cNvCxnSpPr>
          <p:nvPr/>
        </p:nvCxnSpPr>
        <p:spPr>
          <a:xfrm rot="16200000" flipH="1">
            <a:off x="8534382" y="1320215"/>
            <a:ext cx="197491" cy="1861018"/>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 name="Recorded Sound">
            <a:hlinkClick r:id="" action="ppaction://media"/>
            <a:extLst>
              <a:ext uri="{FF2B5EF4-FFF2-40B4-BE49-F238E27FC236}">
                <a16:creationId xmlns:a16="http://schemas.microsoft.com/office/drawing/2014/main" id="{95152325-BAE1-4209-90FD-3BFA8550AE54}"/>
              </a:ext>
            </a:extLst>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360000" y="360000"/>
            <a:ext cx="487363" cy="487363"/>
          </a:xfrm>
          <a:prstGeom prst="rect">
            <a:avLst/>
          </a:prstGeom>
        </p:spPr>
      </p:pic>
    </p:spTree>
    <p:extLst>
      <p:ext uri="{BB962C8B-B14F-4D97-AF65-F5344CB8AC3E}">
        <p14:creationId xmlns:p14="http://schemas.microsoft.com/office/powerpoint/2010/main" val="20177095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1000"/>
                                        <p:tgtEl>
                                          <p:spTgt spid="67"/>
                                        </p:tgtEl>
                                      </p:cBhvr>
                                    </p:animEffect>
                                    <p:anim calcmode="lin" valueType="num">
                                      <p:cBhvr>
                                        <p:cTn id="16" dur="1000" fill="hold"/>
                                        <p:tgtEl>
                                          <p:spTgt spid="67"/>
                                        </p:tgtEl>
                                        <p:attrNameLst>
                                          <p:attrName>ppt_x</p:attrName>
                                        </p:attrNameLst>
                                      </p:cBhvr>
                                      <p:tavLst>
                                        <p:tav tm="0">
                                          <p:val>
                                            <p:strVal val="#ppt_x"/>
                                          </p:val>
                                        </p:tav>
                                        <p:tav tm="100000">
                                          <p:val>
                                            <p:strVal val="#ppt_x"/>
                                          </p:val>
                                        </p:tav>
                                      </p:tavLst>
                                    </p:anim>
                                    <p:anim calcmode="lin" valueType="num">
                                      <p:cBhvr>
                                        <p:cTn id="17" dur="1000" fill="hold"/>
                                        <p:tgtEl>
                                          <p:spTgt spid="67"/>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1000"/>
                                        <p:tgtEl>
                                          <p:spTgt spid="21"/>
                                        </p:tgtEl>
                                      </p:cBhvr>
                                    </p:animEffect>
                                    <p:anim calcmode="lin" valueType="num">
                                      <p:cBhvr>
                                        <p:cTn id="32" dur="1000" fill="hold"/>
                                        <p:tgtEl>
                                          <p:spTgt spid="21"/>
                                        </p:tgtEl>
                                        <p:attrNameLst>
                                          <p:attrName>ppt_x</p:attrName>
                                        </p:attrNameLst>
                                      </p:cBhvr>
                                      <p:tavLst>
                                        <p:tav tm="0">
                                          <p:val>
                                            <p:strVal val="#ppt_x"/>
                                          </p:val>
                                        </p:tav>
                                        <p:tav tm="100000">
                                          <p:val>
                                            <p:strVal val="#ppt_x"/>
                                          </p:val>
                                        </p:tav>
                                      </p:tavLst>
                                    </p:anim>
                                    <p:anim calcmode="lin" valueType="num">
                                      <p:cBhvr>
                                        <p:cTn id="33" dur="1000" fill="hold"/>
                                        <p:tgtEl>
                                          <p:spTgt spid="2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1000"/>
                                        <p:tgtEl>
                                          <p:spTgt spid="22"/>
                                        </p:tgtEl>
                                      </p:cBhvr>
                                    </p:animEffect>
                                    <p:anim calcmode="lin" valueType="num">
                                      <p:cBhvr>
                                        <p:cTn id="37" dur="1000" fill="hold"/>
                                        <p:tgtEl>
                                          <p:spTgt spid="22"/>
                                        </p:tgtEl>
                                        <p:attrNameLst>
                                          <p:attrName>ppt_x</p:attrName>
                                        </p:attrNameLst>
                                      </p:cBhvr>
                                      <p:tavLst>
                                        <p:tav tm="0">
                                          <p:val>
                                            <p:strVal val="#ppt_x"/>
                                          </p:val>
                                        </p:tav>
                                        <p:tav tm="100000">
                                          <p:val>
                                            <p:strVal val="#ppt_x"/>
                                          </p:val>
                                        </p:tav>
                                      </p:tavLst>
                                    </p:anim>
                                    <p:anim calcmode="lin" valueType="num">
                                      <p:cBhvr>
                                        <p:cTn id="38" dur="1000" fill="hold"/>
                                        <p:tgtEl>
                                          <p:spTgt spid="22"/>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1000"/>
                                        <p:tgtEl>
                                          <p:spTgt spid="23"/>
                                        </p:tgtEl>
                                      </p:cBhvr>
                                    </p:animEffect>
                                    <p:anim calcmode="lin" valueType="num">
                                      <p:cBhvr>
                                        <p:cTn id="42" dur="1000" fill="hold"/>
                                        <p:tgtEl>
                                          <p:spTgt spid="23"/>
                                        </p:tgtEl>
                                        <p:attrNameLst>
                                          <p:attrName>ppt_x</p:attrName>
                                        </p:attrNameLst>
                                      </p:cBhvr>
                                      <p:tavLst>
                                        <p:tav tm="0">
                                          <p:val>
                                            <p:strVal val="#ppt_x"/>
                                          </p:val>
                                        </p:tav>
                                        <p:tav tm="100000">
                                          <p:val>
                                            <p:strVal val="#ppt_x"/>
                                          </p:val>
                                        </p:tav>
                                      </p:tavLst>
                                    </p:anim>
                                    <p:anim calcmode="lin" valueType="num">
                                      <p:cBhvr>
                                        <p:cTn id="43" dur="1000" fill="hold"/>
                                        <p:tgtEl>
                                          <p:spTgt spid="23"/>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1000"/>
                                        <p:tgtEl>
                                          <p:spTgt spid="24"/>
                                        </p:tgtEl>
                                      </p:cBhvr>
                                    </p:animEffect>
                                    <p:anim calcmode="lin" valueType="num">
                                      <p:cBhvr>
                                        <p:cTn id="47" dur="1000" fill="hold"/>
                                        <p:tgtEl>
                                          <p:spTgt spid="24"/>
                                        </p:tgtEl>
                                        <p:attrNameLst>
                                          <p:attrName>ppt_x</p:attrName>
                                        </p:attrNameLst>
                                      </p:cBhvr>
                                      <p:tavLst>
                                        <p:tav tm="0">
                                          <p:val>
                                            <p:strVal val="#ppt_x"/>
                                          </p:val>
                                        </p:tav>
                                        <p:tav tm="100000">
                                          <p:val>
                                            <p:strVal val="#ppt_x"/>
                                          </p:val>
                                        </p:tav>
                                      </p:tavLst>
                                    </p:anim>
                                    <p:anim calcmode="lin" valueType="num">
                                      <p:cBhvr>
                                        <p:cTn id="48" dur="1000" fill="hold"/>
                                        <p:tgtEl>
                                          <p:spTgt spid="24"/>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1000"/>
                                        <p:tgtEl>
                                          <p:spTgt spid="26"/>
                                        </p:tgtEl>
                                      </p:cBhvr>
                                    </p:animEffect>
                                    <p:anim calcmode="lin" valueType="num">
                                      <p:cBhvr>
                                        <p:cTn id="52" dur="1000" fill="hold"/>
                                        <p:tgtEl>
                                          <p:spTgt spid="26"/>
                                        </p:tgtEl>
                                        <p:attrNameLst>
                                          <p:attrName>ppt_x</p:attrName>
                                        </p:attrNameLst>
                                      </p:cBhvr>
                                      <p:tavLst>
                                        <p:tav tm="0">
                                          <p:val>
                                            <p:strVal val="#ppt_x"/>
                                          </p:val>
                                        </p:tav>
                                        <p:tav tm="100000">
                                          <p:val>
                                            <p:strVal val="#ppt_x"/>
                                          </p:val>
                                        </p:tav>
                                      </p:tavLst>
                                    </p:anim>
                                    <p:anim calcmode="lin" valueType="num">
                                      <p:cBhvr>
                                        <p:cTn id="53" dur="1000" fill="hold"/>
                                        <p:tgtEl>
                                          <p:spTgt spid="26"/>
                                        </p:tgtEl>
                                        <p:attrNameLst>
                                          <p:attrName>ppt_y</p:attrName>
                                        </p:attrNameLst>
                                      </p:cBhvr>
                                      <p:tavLst>
                                        <p:tav tm="0">
                                          <p:val>
                                            <p:strVal val="#ppt_y+.1"/>
                                          </p:val>
                                        </p:tav>
                                        <p:tav tm="100000">
                                          <p:val>
                                            <p:strVal val="#ppt_y"/>
                                          </p:val>
                                        </p:tav>
                                      </p:tavLst>
                                    </p:anim>
                                  </p:childTnLst>
                                </p:cTn>
                              </p:par>
                            </p:childTnLst>
                          </p:cTn>
                        </p:par>
                        <p:par>
                          <p:cTn id="54" fill="hold">
                            <p:stCondLst>
                              <p:cond delay="3000"/>
                            </p:stCondLst>
                            <p:childTnLst>
                              <p:par>
                                <p:cTn id="55" presetID="22" presetClass="entr" presetSubtype="1" fill="hold" grpId="0"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up)">
                                      <p:cBhvr>
                                        <p:cTn id="57" dur="500"/>
                                        <p:tgtEl>
                                          <p:spTgt spid="18"/>
                                        </p:tgtEl>
                                      </p:cBhvr>
                                    </p:animEffect>
                                  </p:childTnLst>
                                </p:cTn>
                              </p:par>
                              <p:par>
                                <p:cTn id="58" presetID="1" presetClass="mediacall" presetSubtype="0" fill="hold" nodeType="withEffect">
                                  <p:stCondLst>
                                    <p:cond delay="0"/>
                                  </p:stCondLst>
                                  <p:childTnLst>
                                    <p:cmd type="call" cmd="playFrom(0.0)">
                                      <p:cBhvr>
                                        <p:cTn id="59" dur="780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60" fill="hold" display="0">
                  <p:stCondLst>
                    <p:cond delay="indefinite"/>
                  </p:stCondLst>
                  <p:endCondLst>
                    <p:cond evt="onStopAudio" delay="0">
                      <p:tgtEl>
                        <p:sldTgt/>
                      </p:tgtEl>
                    </p:cond>
                  </p:endCondLst>
                </p:cTn>
                <p:tgtEl>
                  <p:spTgt spid="5"/>
                </p:tgtEl>
              </p:cMediaNode>
            </p:audio>
          </p:childTnLst>
        </p:cTn>
      </p:par>
    </p:tnLst>
    <p:bldLst>
      <p:bldP spid="18" grpId="0" animBg="1"/>
      <p:bldP spid="25" grpId="0" animBg="1"/>
      <p:bldGraphic spid="21" grpId="0">
        <p:bldAsOne/>
      </p:bldGraphic>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FB40C5-02D5-46D3-912A-AE88CDA1A253}"/>
              </a:ext>
            </a:extLst>
          </p:cNvPr>
          <p:cNvSpPr/>
          <p:nvPr/>
        </p:nvSpPr>
        <p:spPr>
          <a:xfrm>
            <a:off x="0" y="0"/>
            <a:ext cx="12192000" cy="68580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H"/>
          </a:p>
        </p:txBody>
      </p:sp>
      <p:pic>
        <p:nvPicPr>
          <p:cNvPr id="14340" name="Picture 4">
            <a:extLst>
              <a:ext uri="{FF2B5EF4-FFF2-40B4-BE49-F238E27FC236}">
                <a16:creationId xmlns:a16="http://schemas.microsoft.com/office/drawing/2014/main" id="{C0806131-367D-4474-9FA2-3961FDA79DA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900"/>
          <a:stretch/>
        </p:blipFill>
        <p:spPr bwMode="auto">
          <a:xfrm>
            <a:off x="0" y="-6349"/>
            <a:ext cx="6091879" cy="7275249"/>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a:extLst>
              <a:ext uri="{FF2B5EF4-FFF2-40B4-BE49-F238E27FC236}">
                <a16:creationId xmlns:a16="http://schemas.microsoft.com/office/drawing/2014/main" id="{C836F372-6B7A-4C59-BF00-A351301DAD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33"/>
          <a:stretch/>
        </p:blipFill>
        <p:spPr bwMode="auto">
          <a:xfrm>
            <a:off x="1667570" y="219919"/>
            <a:ext cx="4424310" cy="6638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F01109D-BC7C-4A8D-A890-67285E294840}"/>
              </a:ext>
            </a:extLst>
          </p:cNvPr>
          <p:cNvSpPr/>
          <p:nvPr/>
        </p:nvSpPr>
        <p:spPr>
          <a:xfrm>
            <a:off x="6095997" y="0"/>
            <a:ext cx="6096003" cy="69029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sp>
        <p:nvSpPr>
          <p:cNvPr id="18" name="Shape 58"/>
          <p:cNvSpPr/>
          <p:nvPr/>
        </p:nvSpPr>
        <p:spPr>
          <a:xfrm flipV="1">
            <a:off x="6095998" y="4525555"/>
            <a:ext cx="0" cy="2377440"/>
          </a:xfrm>
          <a:prstGeom prst="line">
            <a:avLst/>
          </a:prstGeom>
          <a:ln w="38100" cap="rnd">
            <a:solidFill>
              <a:schemeClr val="accent1"/>
            </a:solidFill>
            <a:prstDash val="solid"/>
            <a:round/>
          </a:ln>
        </p:spPr>
        <p:txBody>
          <a:bodyPr lIns="50800" tIns="50800" rIns="50800" bIns="50800" anchor="ctr"/>
          <a:lstStyle/>
          <a:p>
            <a:pPr lvl="0"/>
            <a:endParaRPr/>
          </a:p>
        </p:txBody>
      </p:sp>
      <p:sp>
        <p:nvSpPr>
          <p:cNvPr id="25" name="Shape 58"/>
          <p:cNvSpPr/>
          <p:nvPr/>
        </p:nvSpPr>
        <p:spPr>
          <a:xfrm flipV="1">
            <a:off x="6096000" y="0"/>
            <a:ext cx="0" cy="2743200"/>
          </a:xfrm>
          <a:prstGeom prst="line">
            <a:avLst/>
          </a:prstGeom>
          <a:ln w="38100" cap="rnd">
            <a:solidFill>
              <a:schemeClr val="accent1"/>
            </a:solidFill>
            <a:prstDash val="solid"/>
            <a:round/>
          </a:ln>
        </p:spPr>
        <p:txBody>
          <a:bodyPr lIns="50800" tIns="50800" rIns="50800" bIns="50800" anchor="ctr"/>
          <a:lstStyle/>
          <a:p>
            <a:pPr lvl="0"/>
            <a:endParaRPr/>
          </a:p>
        </p:txBody>
      </p:sp>
      <p:grpSp>
        <p:nvGrpSpPr>
          <p:cNvPr id="2" name="Group 1"/>
          <p:cNvGrpSpPr/>
          <p:nvPr/>
        </p:nvGrpSpPr>
        <p:grpSpPr>
          <a:xfrm>
            <a:off x="5217368" y="2765117"/>
            <a:ext cx="1757263" cy="1757263"/>
            <a:chOff x="3693367" y="2765116"/>
            <a:chExt cx="1757263" cy="1757263"/>
          </a:xfrm>
          <a:solidFill>
            <a:schemeClr val="accent1"/>
          </a:solidFill>
        </p:grpSpPr>
        <p:sp>
          <p:nvSpPr>
            <p:cNvPr id="27" name="Shape 176"/>
            <p:cNvSpPr/>
            <p:nvPr/>
          </p:nvSpPr>
          <p:spPr>
            <a:xfrm>
              <a:off x="3693367" y="2765116"/>
              <a:ext cx="1757263" cy="17572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chemeClr val="accent1"/>
              </a:solidFill>
              <a:prstDash val="solid"/>
              <a:miter lim="400000"/>
            </a:ln>
            <a:effectLst/>
          </p:spPr>
          <p:txBody>
            <a:bodyPr wrap="square" lIns="50800" tIns="50800" rIns="50800" bIns="50800" numCol="1" anchor="ctr">
              <a:noAutofit/>
            </a:bodyPr>
            <a:lstStyle/>
            <a:p>
              <a:pPr lvl="0"/>
              <a:endParaRPr/>
            </a:p>
          </p:txBody>
        </p:sp>
        <p:sp>
          <p:nvSpPr>
            <p:cNvPr id="29" name="Shape 194"/>
            <p:cNvSpPr/>
            <p:nvPr/>
          </p:nvSpPr>
          <p:spPr>
            <a:xfrm>
              <a:off x="3777082" y="2917371"/>
              <a:ext cx="1673547" cy="142239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noFill/>
            <a:ln w="12700" cap="flat">
              <a:noFill/>
              <a:miter lim="400000"/>
            </a:ln>
            <a:effectLst/>
          </p:spPr>
          <p:txBody>
            <a:bodyPr wrap="square" lIns="38100" tIns="38100" rIns="38100" bIns="38100" numCol="1" anchor="ctr">
              <a:noAutofit/>
            </a:bodyPr>
            <a:lstStyle/>
            <a:p>
              <a:pPr lvl="0" algn="ctr"/>
              <a:r>
                <a:rPr lang="en-US" dirty="0">
                  <a:solidFill>
                    <a:schemeClr val="bg1"/>
                  </a:solidFill>
                  <a:latin typeface="+mj-lt"/>
                </a:rPr>
                <a:t>Training the Model</a:t>
              </a:r>
              <a:endParaRPr dirty="0">
                <a:solidFill>
                  <a:schemeClr val="bg1"/>
                </a:solidFill>
                <a:latin typeface="+mj-lt"/>
              </a:endParaRPr>
            </a:p>
          </p:txBody>
        </p:sp>
      </p:grpSp>
      <p:cxnSp>
        <p:nvCxnSpPr>
          <p:cNvPr id="9" name="Connector: Elbow 8">
            <a:extLst>
              <a:ext uri="{FF2B5EF4-FFF2-40B4-BE49-F238E27FC236}">
                <a16:creationId xmlns:a16="http://schemas.microsoft.com/office/drawing/2014/main" id="{9343D094-5500-4734-BEA6-91AE0186E2A2}"/>
              </a:ext>
            </a:extLst>
          </p:cNvPr>
          <p:cNvCxnSpPr>
            <a:cxnSpLocks/>
          </p:cNvCxnSpPr>
          <p:nvPr/>
        </p:nvCxnSpPr>
        <p:spPr>
          <a:xfrm rot="5400000">
            <a:off x="8988543" y="6587415"/>
            <a:ext cx="471036" cy="160124"/>
          </a:xfrm>
          <a:prstGeom prst="bentConnector3">
            <a:avLst>
              <a:gd name="adj1" fmla="val 148531"/>
            </a:avLst>
          </a:prstGeom>
          <a:noFill/>
          <a:ln w="28575" cap="flat" cmpd="sng" algn="ctr">
            <a:solidFill>
              <a:srgbClr val="99CB38">
                <a:shade val="95000"/>
                <a:satMod val="105000"/>
              </a:srgbClr>
            </a:solidFill>
            <a:prstDash val="solid"/>
            <a:tailEnd type="triangle"/>
          </a:ln>
          <a:effectLst/>
        </p:spPr>
      </p:cxnSp>
      <p:cxnSp>
        <p:nvCxnSpPr>
          <p:cNvPr id="10" name="Connector: Elbow 9">
            <a:extLst>
              <a:ext uri="{FF2B5EF4-FFF2-40B4-BE49-F238E27FC236}">
                <a16:creationId xmlns:a16="http://schemas.microsoft.com/office/drawing/2014/main" id="{7A92B9D5-A3F5-460C-8CE5-4AC90D3250CA}"/>
              </a:ext>
            </a:extLst>
          </p:cNvPr>
          <p:cNvCxnSpPr>
            <a:cxnSpLocks/>
          </p:cNvCxnSpPr>
          <p:nvPr/>
        </p:nvCxnSpPr>
        <p:spPr>
          <a:xfrm rot="16200000" flipH="1">
            <a:off x="8976731" y="332367"/>
            <a:ext cx="653411" cy="1373"/>
          </a:xfrm>
          <a:prstGeom prst="bentConnector3">
            <a:avLst>
              <a:gd name="adj1" fmla="val 50000"/>
            </a:avLst>
          </a:prstGeom>
          <a:noFill/>
          <a:ln w="28575" cap="flat" cmpd="sng" algn="ctr">
            <a:solidFill>
              <a:srgbClr val="99CB38">
                <a:shade val="95000"/>
                <a:satMod val="105000"/>
              </a:srgbClr>
            </a:solidFill>
            <a:prstDash val="solid"/>
            <a:tailEnd type="triangle"/>
          </a:ln>
          <a:effectLst/>
        </p:spPr>
      </p:cxnSp>
      <p:sp>
        <p:nvSpPr>
          <p:cNvPr id="11" name="Flowchart: Data 10">
            <a:extLst>
              <a:ext uri="{FF2B5EF4-FFF2-40B4-BE49-F238E27FC236}">
                <a16:creationId xmlns:a16="http://schemas.microsoft.com/office/drawing/2014/main" id="{F8AB8025-A1D3-4EFD-9690-049D32AF3571}"/>
              </a:ext>
            </a:extLst>
          </p:cNvPr>
          <p:cNvSpPr/>
          <p:nvPr/>
        </p:nvSpPr>
        <p:spPr>
          <a:xfrm>
            <a:off x="8559121" y="620370"/>
            <a:ext cx="1749803" cy="557488"/>
          </a:xfrm>
          <a:prstGeom prst="flowChartInputOutp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PH" sz="1400" dirty="0">
                <a:latin typeface="Century Schoolbook" panose="02040604050505020304" pitchFamily="18" charset="0"/>
              </a:rPr>
              <a:t>Training Dataset</a:t>
            </a:r>
          </a:p>
        </p:txBody>
      </p:sp>
      <p:sp>
        <p:nvSpPr>
          <p:cNvPr id="12" name="Flowchart: Process 11">
            <a:extLst>
              <a:ext uri="{FF2B5EF4-FFF2-40B4-BE49-F238E27FC236}">
                <a16:creationId xmlns:a16="http://schemas.microsoft.com/office/drawing/2014/main" id="{48ED2034-519C-4B73-AEC1-C2BD9F370B97}"/>
              </a:ext>
            </a:extLst>
          </p:cNvPr>
          <p:cNvSpPr/>
          <p:nvPr/>
        </p:nvSpPr>
        <p:spPr>
          <a:xfrm>
            <a:off x="7336949" y="2830394"/>
            <a:ext cx="2246366" cy="55748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Feed Forward Neural Network</a:t>
            </a:r>
          </a:p>
        </p:txBody>
      </p:sp>
      <p:sp>
        <p:nvSpPr>
          <p:cNvPr id="13" name="Flowchart: Data 12">
            <a:extLst>
              <a:ext uri="{FF2B5EF4-FFF2-40B4-BE49-F238E27FC236}">
                <a16:creationId xmlns:a16="http://schemas.microsoft.com/office/drawing/2014/main" id="{B89D1453-D77F-49EF-9631-7A584A0B84A3}"/>
              </a:ext>
            </a:extLst>
          </p:cNvPr>
          <p:cNvSpPr/>
          <p:nvPr/>
        </p:nvSpPr>
        <p:spPr>
          <a:xfrm>
            <a:off x="6983027" y="620370"/>
            <a:ext cx="1858297" cy="557488"/>
          </a:xfrm>
          <a:prstGeom prst="flowChartInputOutp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PH" sz="1400" dirty="0">
                <a:latin typeface="Century Schoolbook" panose="02040604050505020304" pitchFamily="18" charset="0"/>
              </a:rPr>
              <a:t>Validation Dataset</a:t>
            </a:r>
          </a:p>
        </p:txBody>
      </p:sp>
      <p:sp>
        <p:nvSpPr>
          <p:cNvPr id="14" name="Flowchart: Preparation 13">
            <a:extLst>
              <a:ext uri="{FF2B5EF4-FFF2-40B4-BE49-F238E27FC236}">
                <a16:creationId xmlns:a16="http://schemas.microsoft.com/office/drawing/2014/main" id="{A404EE6F-C111-4FBA-A320-727FB09369E3}"/>
              </a:ext>
            </a:extLst>
          </p:cNvPr>
          <p:cNvSpPr/>
          <p:nvPr/>
        </p:nvSpPr>
        <p:spPr>
          <a:xfrm>
            <a:off x="9843910" y="1931280"/>
            <a:ext cx="1858297" cy="55748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Data Pre-processing</a:t>
            </a:r>
          </a:p>
        </p:txBody>
      </p:sp>
      <p:sp>
        <p:nvSpPr>
          <p:cNvPr id="15" name="Flowchart: Document 14">
            <a:extLst>
              <a:ext uri="{FF2B5EF4-FFF2-40B4-BE49-F238E27FC236}">
                <a16:creationId xmlns:a16="http://schemas.microsoft.com/office/drawing/2014/main" id="{C0EE2F0D-F559-45A9-B331-4A7F974B9B78}"/>
              </a:ext>
            </a:extLst>
          </p:cNvPr>
          <p:cNvSpPr/>
          <p:nvPr/>
        </p:nvSpPr>
        <p:spPr>
          <a:xfrm>
            <a:off x="8373601" y="5676402"/>
            <a:ext cx="1858297" cy="82548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Vulnerability Scores</a:t>
            </a:r>
          </a:p>
        </p:txBody>
      </p:sp>
      <p:cxnSp>
        <p:nvCxnSpPr>
          <p:cNvPr id="16" name="Connector: Elbow 15">
            <a:extLst>
              <a:ext uri="{FF2B5EF4-FFF2-40B4-BE49-F238E27FC236}">
                <a16:creationId xmlns:a16="http://schemas.microsoft.com/office/drawing/2014/main" id="{77B19224-2B5A-4EF0-B4B2-49BB462BDADB}"/>
              </a:ext>
            </a:extLst>
          </p:cNvPr>
          <p:cNvCxnSpPr>
            <a:cxnSpLocks/>
            <a:stCxn id="11" idx="4"/>
            <a:endCxn id="14" idx="3"/>
          </p:cNvCxnSpPr>
          <p:nvPr/>
        </p:nvCxnSpPr>
        <p:spPr>
          <a:xfrm rot="16200000" flipH="1">
            <a:off x="10052032" y="559849"/>
            <a:ext cx="1032166" cy="2268184"/>
          </a:xfrm>
          <a:prstGeom prst="bentConnector4">
            <a:avLst>
              <a:gd name="adj1" fmla="val 36497"/>
              <a:gd name="adj2" fmla="val 11007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B42C927-99D4-43FE-B6F4-B281532CB827}"/>
              </a:ext>
            </a:extLst>
          </p:cNvPr>
          <p:cNvCxnSpPr>
            <a:cxnSpLocks/>
            <a:stCxn id="13" idx="4"/>
            <a:endCxn id="12" idx="1"/>
          </p:cNvCxnSpPr>
          <p:nvPr/>
        </p:nvCxnSpPr>
        <p:spPr>
          <a:xfrm rot="5400000">
            <a:off x="6658923" y="1855885"/>
            <a:ext cx="1931280" cy="575227"/>
          </a:xfrm>
          <a:prstGeom prst="bentConnector4">
            <a:avLst>
              <a:gd name="adj1" fmla="val 42783"/>
              <a:gd name="adj2" fmla="val 13974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F68B9F28-70C1-4249-967D-28D9E9316C9C}"/>
              </a:ext>
            </a:extLst>
          </p:cNvPr>
          <p:cNvCxnSpPr>
            <a:cxnSpLocks/>
            <a:stCxn id="14" idx="2"/>
            <a:endCxn id="12" idx="0"/>
          </p:cNvCxnSpPr>
          <p:nvPr/>
        </p:nvCxnSpPr>
        <p:spPr>
          <a:xfrm rot="5400000">
            <a:off x="9445783" y="1503118"/>
            <a:ext cx="341626" cy="2312927"/>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4BED2131-1EE6-4FA0-982A-D25993CA6F62}"/>
              </a:ext>
            </a:extLst>
          </p:cNvPr>
          <p:cNvCxnSpPr>
            <a:cxnSpLocks/>
            <a:stCxn id="23" idx="2"/>
            <a:endCxn id="15" idx="0"/>
          </p:cNvCxnSpPr>
          <p:nvPr/>
        </p:nvCxnSpPr>
        <p:spPr>
          <a:xfrm rot="5400000">
            <a:off x="9230142" y="4133486"/>
            <a:ext cx="1615524" cy="1470308"/>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5CEA131-5FE9-44D1-854A-E576F8EC8E24}"/>
              </a:ext>
            </a:extLst>
          </p:cNvPr>
          <p:cNvCxnSpPr>
            <a:cxnSpLocks/>
            <a:stCxn id="12" idx="3"/>
            <a:endCxn id="23" idx="1"/>
          </p:cNvCxnSpPr>
          <p:nvPr/>
        </p:nvCxnSpPr>
        <p:spPr>
          <a:xfrm>
            <a:off x="9583315" y="3109138"/>
            <a:ext cx="260594" cy="67299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7DD5CA28-27E3-406A-8A4E-72F6E6FF298C}"/>
              </a:ext>
            </a:extLst>
          </p:cNvPr>
          <p:cNvCxnSpPr>
            <a:cxnSpLocks/>
            <a:stCxn id="15" idx="2"/>
          </p:cNvCxnSpPr>
          <p:nvPr/>
        </p:nvCxnSpPr>
        <p:spPr>
          <a:xfrm rot="5400000">
            <a:off x="8975845" y="6774215"/>
            <a:ext cx="653810" cy="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Flowchart: Preparation 22">
            <a:extLst>
              <a:ext uri="{FF2B5EF4-FFF2-40B4-BE49-F238E27FC236}">
                <a16:creationId xmlns:a16="http://schemas.microsoft.com/office/drawing/2014/main" id="{C2B36578-4C91-492F-B920-5468A4049D79}"/>
              </a:ext>
            </a:extLst>
          </p:cNvPr>
          <p:cNvSpPr/>
          <p:nvPr/>
        </p:nvSpPr>
        <p:spPr>
          <a:xfrm>
            <a:off x="9843909" y="3503390"/>
            <a:ext cx="1858297" cy="55748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Prediction</a:t>
            </a:r>
          </a:p>
        </p:txBody>
      </p:sp>
      <p:pic>
        <p:nvPicPr>
          <p:cNvPr id="4" name="Recorded Sound">
            <a:hlinkClick r:id="" action="ppaction://media"/>
            <a:extLst>
              <a:ext uri="{FF2B5EF4-FFF2-40B4-BE49-F238E27FC236}">
                <a16:creationId xmlns:a16="http://schemas.microsoft.com/office/drawing/2014/main" id="{5072B3CF-35C2-45E5-B640-1E021F16C1F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487363" cy="487363"/>
          </a:xfrm>
          <a:prstGeom prst="rect">
            <a:avLst/>
          </a:prstGeom>
        </p:spPr>
      </p:pic>
    </p:spTree>
    <p:extLst>
      <p:ext uri="{BB962C8B-B14F-4D97-AF65-F5344CB8AC3E}">
        <p14:creationId xmlns:p14="http://schemas.microsoft.com/office/powerpoint/2010/main" val="329101653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entr" presetSubtype="0" fill="hold" nodeType="withEffect">
                                  <p:stCondLst>
                                    <p:cond delay="0"/>
                                  </p:stCondLst>
                                  <p:childTnLst>
                                    <p:set>
                                      <p:cBhvr>
                                        <p:cTn id="13" dur="1" fill="hold">
                                          <p:stCondLst>
                                            <p:cond delay="0"/>
                                          </p:stCondLst>
                                        </p:cTn>
                                        <p:tgtEl>
                                          <p:spTgt spid="14340"/>
                                        </p:tgtEl>
                                        <p:attrNameLst>
                                          <p:attrName>style.visibility</p:attrName>
                                        </p:attrNameLst>
                                      </p:cBhvr>
                                      <p:to>
                                        <p:strVal val="visible"/>
                                      </p:to>
                                    </p:set>
                                    <p:animEffect transition="in" filter="fade">
                                      <p:cBhvr>
                                        <p:cTn id="14" dur="1000"/>
                                        <p:tgtEl>
                                          <p:spTgt spid="14340"/>
                                        </p:tgtEl>
                                      </p:cBhvr>
                                    </p:animEffect>
                                    <p:anim calcmode="lin" valueType="num">
                                      <p:cBhvr>
                                        <p:cTn id="15" dur="1000" fill="hold"/>
                                        <p:tgtEl>
                                          <p:spTgt spid="14340"/>
                                        </p:tgtEl>
                                        <p:attrNameLst>
                                          <p:attrName>ppt_x</p:attrName>
                                        </p:attrNameLst>
                                      </p:cBhvr>
                                      <p:tavLst>
                                        <p:tav tm="0">
                                          <p:val>
                                            <p:strVal val="#ppt_x"/>
                                          </p:val>
                                        </p:tav>
                                        <p:tav tm="100000">
                                          <p:val>
                                            <p:strVal val="#ppt_x"/>
                                          </p:val>
                                        </p:tav>
                                      </p:tavLst>
                                    </p:anim>
                                    <p:anim calcmode="lin" valueType="num">
                                      <p:cBhvr>
                                        <p:cTn id="16" dur="1000" fill="hold"/>
                                        <p:tgtEl>
                                          <p:spTgt spid="14340"/>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4338"/>
                                        </p:tgtEl>
                                        <p:attrNameLst>
                                          <p:attrName>style.visibility</p:attrName>
                                        </p:attrNameLst>
                                      </p:cBhvr>
                                      <p:to>
                                        <p:strVal val="visible"/>
                                      </p:to>
                                    </p:set>
                                    <p:animEffect transition="in" filter="fade">
                                      <p:cBhvr>
                                        <p:cTn id="19" dur="1000"/>
                                        <p:tgtEl>
                                          <p:spTgt spid="14338"/>
                                        </p:tgtEl>
                                      </p:cBhvr>
                                    </p:animEffect>
                                    <p:anim calcmode="lin" valueType="num">
                                      <p:cBhvr>
                                        <p:cTn id="20" dur="1000" fill="hold"/>
                                        <p:tgtEl>
                                          <p:spTgt spid="14338"/>
                                        </p:tgtEl>
                                        <p:attrNameLst>
                                          <p:attrName>ppt_x</p:attrName>
                                        </p:attrNameLst>
                                      </p:cBhvr>
                                      <p:tavLst>
                                        <p:tav tm="0">
                                          <p:val>
                                            <p:strVal val="#ppt_x"/>
                                          </p:val>
                                        </p:tav>
                                        <p:tav tm="100000">
                                          <p:val>
                                            <p:strVal val="#ppt_x"/>
                                          </p:val>
                                        </p:tav>
                                      </p:tavLst>
                                    </p:anim>
                                    <p:anim calcmode="lin" valueType="num">
                                      <p:cBhvr>
                                        <p:cTn id="21" dur="1000" fill="hold"/>
                                        <p:tgtEl>
                                          <p:spTgt spid="14338"/>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2"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anim calcmode="lin" valueType="num">
                                      <p:cBhvr>
                                        <p:cTn id="41" dur="1000" fill="hold"/>
                                        <p:tgtEl>
                                          <p:spTgt spid="13"/>
                                        </p:tgtEl>
                                        <p:attrNameLst>
                                          <p:attrName>ppt_x</p:attrName>
                                        </p:attrNameLst>
                                      </p:cBhvr>
                                      <p:tavLst>
                                        <p:tav tm="0">
                                          <p:val>
                                            <p:strVal val="#ppt_x"/>
                                          </p:val>
                                        </p:tav>
                                        <p:tav tm="100000">
                                          <p:val>
                                            <p:strVal val="#ppt_x"/>
                                          </p:val>
                                        </p:tav>
                                      </p:tavLst>
                                    </p:anim>
                                    <p:anim calcmode="lin" valueType="num">
                                      <p:cBhvr>
                                        <p:cTn id="42" dur="1000" fill="hold"/>
                                        <p:tgtEl>
                                          <p:spTgt spid="13"/>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1000"/>
                                        <p:tgtEl>
                                          <p:spTgt spid="16"/>
                                        </p:tgtEl>
                                      </p:cBhvr>
                                    </p:animEffect>
                                    <p:anim calcmode="lin" valueType="num">
                                      <p:cBhvr>
                                        <p:cTn id="56" dur="1000" fill="hold"/>
                                        <p:tgtEl>
                                          <p:spTgt spid="16"/>
                                        </p:tgtEl>
                                        <p:attrNameLst>
                                          <p:attrName>ppt_x</p:attrName>
                                        </p:attrNameLst>
                                      </p:cBhvr>
                                      <p:tavLst>
                                        <p:tav tm="0">
                                          <p:val>
                                            <p:strVal val="#ppt_x"/>
                                          </p:val>
                                        </p:tav>
                                        <p:tav tm="100000">
                                          <p:val>
                                            <p:strVal val="#ppt_x"/>
                                          </p:val>
                                        </p:tav>
                                      </p:tavLst>
                                    </p:anim>
                                    <p:anim calcmode="lin" valueType="num">
                                      <p:cBhvr>
                                        <p:cTn id="57" dur="1000" fill="hold"/>
                                        <p:tgtEl>
                                          <p:spTgt spid="16"/>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1000"/>
                                        <p:tgtEl>
                                          <p:spTgt spid="17"/>
                                        </p:tgtEl>
                                      </p:cBhvr>
                                    </p:animEffect>
                                    <p:anim calcmode="lin" valueType="num">
                                      <p:cBhvr>
                                        <p:cTn id="61" dur="1000" fill="hold"/>
                                        <p:tgtEl>
                                          <p:spTgt spid="17"/>
                                        </p:tgtEl>
                                        <p:attrNameLst>
                                          <p:attrName>ppt_x</p:attrName>
                                        </p:attrNameLst>
                                      </p:cBhvr>
                                      <p:tavLst>
                                        <p:tav tm="0">
                                          <p:val>
                                            <p:strVal val="#ppt_x"/>
                                          </p:val>
                                        </p:tav>
                                        <p:tav tm="100000">
                                          <p:val>
                                            <p:strVal val="#ppt_x"/>
                                          </p:val>
                                        </p:tav>
                                      </p:tavLst>
                                    </p:anim>
                                    <p:anim calcmode="lin" valueType="num">
                                      <p:cBhvr>
                                        <p:cTn id="62" dur="1000" fill="hold"/>
                                        <p:tgtEl>
                                          <p:spTgt spid="17"/>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1000"/>
                                        <p:tgtEl>
                                          <p:spTgt spid="19"/>
                                        </p:tgtEl>
                                      </p:cBhvr>
                                    </p:animEffect>
                                    <p:anim calcmode="lin" valueType="num">
                                      <p:cBhvr>
                                        <p:cTn id="66" dur="1000" fill="hold"/>
                                        <p:tgtEl>
                                          <p:spTgt spid="19"/>
                                        </p:tgtEl>
                                        <p:attrNameLst>
                                          <p:attrName>ppt_x</p:attrName>
                                        </p:attrNameLst>
                                      </p:cBhvr>
                                      <p:tavLst>
                                        <p:tav tm="0">
                                          <p:val>
                                            <p:strVal val="#ppt_x"/>
                                          </p:val>
                                        </p:tav>
                                        <p:tav tm="100000">
                                          <p:val>
                                            <p:strVal val="#ppt_x"/>
                                          </p:val>
                                        </p:tav>
                                      </p:tavLst>
                                    </p:anim>
                                    <p:anim calcmode="lin" valueType="num">
                                      <p:cBhvr>
                                        <p:cTn id="67" dur="1000" fill="hold"/>
                                        <p:tgtEl>
                                          <p:spTgt spid="19"/>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1000"/>
                                        <p:tgtEl>
                                          <p:spTgt spid="20"/>
                                        </p:tgtEl>
                                      </p:cBhvr>
                                    </p:animEffect>
                                    <p:anim calcmode="lin" valueType="num">
                                      <p:cBhvr>
                                        <p:cTn id="71" dur="1000" fill="hold"/>
                                        <p:tgtEl>
                                          <p:spTgt spid="20"/>
                                        </p:tgtEl>
                                        <p:attrNameLst>
                                          <p:attrName>ppt_x</p:attrName>
                                        </p:attrNameLst>
                                      </p:cBhvr>
                                      <p:tavLst>
                                        <p:tav tm="0">
                                          <p:val>
                                            <p:strVal val="#ppt_x"/>
                                          </p:val>
                                        </p:tav>
                                        <p:tav tm="100000">
                                          <p:val>
                                            <p:strVal val="#ppt_x"/>
                                          </p:val>
                                        </p:tav>
                                      </p:tavLst>
                                    </p:anim>
                                    <p:anim calcmode="lin" valueType="num">
                                      <p:cBhvr>
                                        <p:cTn id="72" dur="1000" fill="hold"/>
                                        <p:tgtEl>
                                          <p:spTgt spid="20"/>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1000"/>
                                        <p:tgtEl>
                                          <p:spTgt spid="21"/>
                                        </p:tgtEl>
                                      </p:cBhvr>
                                    </p:animEffect>
                                    <p:anim calcmode="lin" valueType="num">
                                      <p:cBhvr>
                                        <p:cTn id="76" dur="1000" fill="hold"/>
                                        <p:tgtEl>
                                          <p:spTgt spid="21"/>
                                        </p:tgtEl>
                                        <p:attrNameLst>
                                          <p:attrName>ppt_x</p:attrName>
                                        </p:attrNameLst>
                                      </p:cBhvr>
                                      <p:tavLst>
                                        <p:tav tm="0">
                                          <p:val>
                                            <p:strVal val="#ppt_x"/>
                                          </p:val>
                                        </p:tav>
                                        <p:tav tm="100000">
                                          <p:val>
                                            <p:strVal val="#ppt_x"/>
                                          </p:val>
                                        </p:tav>
                                      </p:tavLst>
                                    </p:anim>
                                    <p:anim calcmode="lin" valueType="num">
                                      <p:cBhvr>
                                        <p:cTn id="77" dur="1000" fill="hold"/>
                                        <p:tgtEl>
                                          <p:spTgt spid="21"/>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anim calcmode="lin" valueType="num">
                                      <p:cBhvr>
                                        <p:cTn id="81" dur="1000" fill="hold"/>
                                        <p:tgtEl>
                                          <p:spTgt spid="22"/>
                                        </p:tgtEl>
                                        <p:attrNameLst>
                                          <p:attrName>ppt_x</p:attrName>
                                        </p:attrNameLst>
                                      </p:cBhvr>
                                      <p:tavLst>
                                        <p:tav tm="0">
                                          <p:val>
                                            <p:strVal val="#ppt_x"/>
                                          </p:val>
                                        </p:tav>
                                        <p:tav tm="100000">
                                          <p:val>
                                            <p:strVal val="#ppt_x"/>
                                          </p:val>
                                        </p:tav>
                                      </p:tavLst>
                                    </p:anim>
                                    <p:anim calcmode="lin" valueType="num">
                                      <p:cBhvr>
                                        <p:cTn id="82" dur="1000" fill="hold"/>
                                        <p:tgtEl>
                                          <p:spTgt spid="2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1000"/>
                                        <p:tgtEl>
                                          <p:spTgt spid="23"/>
                                        </p:tgtEl>
                                      </p:cBhvr>
                                    </p:animEffect>
                                    <p:anim calcmode="lin" valueType="num">
                                      <p:cBhvr>
                                        <p:cTn id="86" dur="1000" fill="hold"/>
                                        <p:tgtEl>
                                          <p:spTgt spid="23"/>
                                        </p:tgtEl>
                                        <p:attrNameLst>
                                          <p:attrName>ppt_x</p:attrName>
                                        </p:attrNameLst>
                                      </p:cBhvr>
                                      <p:tavLst>
                                        <p:tav tm="0">
                                          <p:val>
                                            <p:strVal val="#ppt_x"/>
                                          </p:val>
                                        </p:tav>
                                        <p:tav tm="100000">
                                          <p:val>
                                            <p:strVal val="#ppt_x"/>
                                          </p:val>
                                        </p:tav>
                                      </p:tavLst>
                                    </p:anim>
                                    <p:anim calcmode="lin" valueType="num">
                                      <p:cBhvr>
                                        <p:cTn id="87" dur="1000" fill="hold"/>
                                        <p:tgtEl>
                                          <p:spTgt spid="23"/>
                                        </p:tgtEl>
                                        <p:attrNameLst>
                                          <p:attrName>ppt_y</p:attrName>
                                        </p:attrNameLst>
                                      </p:cBhvr>
                                      <p:tavLst>
                                        <p:tav tm="0">
                                          <p:val>
                                            <p:strVal val="#ppt_y+.1"/>
                                          </p:val>
                                        </p:tav>
                                        <p:tav tm="100000">
                                          <p:val>
                                            <p:strVal val="#ppt_y"/>
                                          </p:val>
                                        </p:tav>
                                      </p:tavLst>
                                    </p:anim>
                                  </p:childTnLst>
                                </p:cTn>
                              </p:par>
                            </p:childTnLst>
                          </p:cTn>
                        </p:par>
                        <p:par>
                          <p:cTn id="88" fill="hold">
                            <p:stCondLst>
                              <p:cond delay="2500"/>
                            </p:stCondLst>
                            <p:childTnLst>
                              <p:par>
                                <p:cTn id="89" presetID="22" presetClass="entr" presetSubtype="1" fill="hold" grpId="0" nodeType="after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up)">
                                      <p:cBhvr>
                                        <p:cTn id="91" dur="500"/>
                                        <p:tgtEl>
                                          <p:spTgt spid="18"/>
                                        </p:tgtEl>
                                      </p:cBhvr>
                                    </p:animEffect>
                                  </p:childTnLst>
                                </p:cTn>
                              </p:par>
                              <p:par>
                                <p:cTn id="92" presetID="1" presetClass="mediacall" presetSubtype="0" fill="hold" nodeType="withEffect">
                                  <p:stCondLst>
                                    <p:cond delay="0"/>
                                  </p:stCondLst>
                                  <p:childTnLst>
                                    <p:cmd type="call" cmd="playFrom(0.0)">
                                      <p:cBhvr>
                                        <p:cTn id="93" dur="655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4" fill="hold" display="0">
                  <p:stCondLst>
                    <p:cond delay="indefinite"/>
                  </p:stCondLst>
                  <p:endCondLst>
                    <p:cond evt="onStopAudio" delay="0">
                      <p:tgtEl>
                        <p:sldTgt/>
                      </p:tgtEl>
                    </p:cond>
                  </p:endCondLst>
                </p:cTn>
                <p:tgtEl>
                  <p:spTgt spid="4"/>
                </p:tgtEl>
              </p:cMediaNode>
            </p:audio>
          </p:childTnLst>
        </p:cTn>
      </p:par>
    </p:tnLst>
    <p:bldLst>
      <p:bldP spid="18" grpId="0" animBg="1"/>
      <p:bldP spid="25" grpId="0" animBg="1"/>
      <p:bldP spid="11" grpId="0" animBg="1"/>
      <p:bldP spid="12" grpId="0" animBg="1"/>
      <p:bldP spid="13" grpId="0" animBg="1"/>
      <p:bldP spid="14" grpId="0" animBg="1"/>
      <p:bldP spid="15"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6FB40C5-02D5-46D3-912A-AE88CDA1A253}"/>
              </a:ext>
            </a:extLst>
          </p:cNvPr>
          <p:cNvSpPr/>
          <p:nvPr/>
        </p:nvSpPr>
        <p:spPr>
          <a:xfrm>
            <a:off x="0" y="0"/>
            <a:ext cx="12192000" cy="6858000"/>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PH"/>
          </a:p>
        </p:txBody>
      </p:sp>
      <p:pic>
        <p:nvPicPr>
          <p:cNvPr id="16386" name="Picture 2">
            <a:extLst>
              <a:ext uri="{FF2B5EF4-FFF2-40B4-BE49-F238E27FC236}">
                <a16:creationId xmlns:a16="http://schemas.microsoft.com/office/drawing/2014/main" id="{3006CBAF-C4AA-446B-9E06-2A5B10340F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22" y="0"/>
            <a:ext cx="6182474" cy="377952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F370049C-33DB-49F7-BC0F-91ADC2BE47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38" y="1627887"/>
            <a:ext cx="6158442" cy="525261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F01109D-BC7C-4A8D-A890-67285E294840}"/>
              </a:ext>
            </a:extLst>
          </p:cNvPr>
          <p:cNvSpPr/>
          <p:nvPr/>
        </p:nvSpPr>
        <p:spPr>
          <a:xfrm>
            <a:off x="6095997" y="0"/>
            <a:ext cx="6096003" cy="690299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PH"/>
          </a:p>
        </p:txBody>
      </p:sp>
      <p:sp>
        <p:nvSpPr>
          <p:cNvPr id="18" name="Shape 58"/>
          <p:cNvSpPr/>
          <p:nvPr/>
        </p:nvSpPr>
        <p:spPr>
          <a:xfrm flipV="1">
            <a:off x="6095998" y="4525555"/>
            <a:ext cx="0" cy="2377440"/>
          </a:xfrm>
          <a:prstGeom prst="line">
            <a:avLst/>
          </a:prstGeom>
          <a:ln w="38100" cap="rnd">
            <a:solidFill>
              <a:schemeClr val="accent1"/>
            </a:solidFill>
            <a:prstDash val="solid"/>
            <a:round/>
          </a:ln>
        </p:spPr>
        <p:txBody>
          <a:bodyPr lIns="50800" tIns="50800" rIns="50800" bIns="50800" anchor="ctr"/>
          <a:lstStyle/>
          <a:p>
            <a:pPr lvl="0"/>
            <a:endParaRPr/>
          </a:p>
        </p:txBody>
      </p:sp>
      <p:sp>
        <p:nvSpPr>
          <p:cNvPr id="25" name="Shape 58"/>
          <p:cNvSpPr/>
          <p:nvPr/>
        </p:nvSpPr>
        <p:spPr>
          <a:xfrm flipV="1">
            <a:off x="6096000" y="0"/>
            <a:ext cx="0" cy="2743200"/>
          </a:xfrm>
          <a:prstGeom prst="line">
            <a:avLst/>
          </a:prstGeom>
          <a:ln w="38100" cap="rnd">
            <a:solidFill>
              <a:schemeClr val="accent1"/>
            </a:solidFill>
            <a:prstDash val="solid"/>
            <a:round/>
          </a:ln>
        </p:spPr>
        <p:txBody>
          <a:bodyPr lIns="50800" tIns="50800" rIns="50800" bIns="50800" anchor="ctr"/>
          <a:lstStyle/>
          <a:p>
            <a:pPr lvl="0"/>
            <a:endParaRPr/>
          </a:p>
        </p:txBody>
      </p:sp>
      <p:grpSp>
        <p:nvGrpSpPr>
          <p:cNvPr id="2" name="Group 1"/>
          <p:cNvGrpSpPr/>
          <p:nvPr/>
        </p:nvGrpSpPr>
        <p:grpSpPr>
          <a:xfrm>
            <a:off x="5217368" y="2765117"/>
            <a:ext cx="1757263" cy="1757263"/>
            <a:chOff x="3693367" y="2765116"/>
            <a:chExt cx="1757263" cy="1757263"/>
          </a:xfrm>
          <a:solidFill>
            <a:schemeClr val="accent1"/>
          </a:solidFill>
        </p:grpSpPr>
        <p:sp>
          <p:nvSpPr>
            <p:cNvPr id="27" name="Shape 176"/>
            <p:cNvSpPr/>
            <p:nvPr/>
          </p:nvSpPr>
          <p:spPr>
            <a:xfrm>
              <a:off x="3693367" y="2765116"/>
              <a:ext cx="1757263" cy="17572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chemeClr val="accent1"/>
              </a:solidFill>
              <a:prstDash val="solid"/>
              <a:miter lim="400000"/>
            </a:ln>
            <a:effectLst/>
          </p:spPr>
          <p:txBody>
            <a:bodyPr wrap="square" lIns="50800" tIns="50800" rIns="50800" bIns="50800" numCol="1" anchor="ctr">
              <a:noAutofit/>
            </a:bodyPr>
            <a:lstStyle/>
            <a:p>
              <a:pPr lvl="0"/>
              <a:endParaRPr/>
            </a:p>
          </p:txBody>
        </p:sp>
        <p:sp>
          <p:nvSpPr>
            <p:cNvPr id="29" name="Shape 194"/>
            <p:cNvSpPr/>
            <p:nvPr/>
          </p:nvSpPr>
          <p:spPr>
            <a:xfrm>
              <a:off x="3777082" y="2917371"/>
              <a:ext cx="1673547" cy="1422399"/>
            </a:xfrm>
            <a:custGeom>
              <a:avLst/>
              <a:gdLst/>
              <a:ahLst/>
              <a:cxnLst>
                <a:cxn ang="0">
                  <a:pos x="wd2" y="hd2"/>
                </a:cxn>
                <a:cxn ang="5400000">
                  <a:pos x="wd2" y="hd2"/>
                </a:cxn>
                <a:cxn ang="10800000">
                  <a:pos x="wd2" y="hd2"/>
                </a:cxn>
                <a:cxn ang="16200000">
                  <a:pos x="wd2" y="hd2"/>
                </a:cxn>
              </a:cxnLst>
              <a:rect l="0" t="0" r="r" b="b"/>
              <a:pathLst>
                <a:path w="21600" h="21600" extrusionOk="0">
                  <a:moveTo>
                    <a:pt x="11041" y="15188"/>
                  </a:moveTo>
                  <a:cubicBezTo>
                    <a:pt x="8905" y="14174"/>
                    <a:pt x="8222" y="13317"/>
                    <a:pt x="8222" y="11485"/>
                  </a:cubicBezTo>
                  <a:cubicBezTo>
                    <a:pt x="8222" y="10385"/>
                    <a:pt x="8875" y="10744"/>
                    <a:pt x="9161" y="8730"/>
                  </a:cubicBezTo>
                  <a:cubicBezTo>
                    <a:pt x="9279" y="7894"/>
                    <a:pt x="9855" y="8716"/>
                    <a:pt x="9966" y="6808"/>
                  </a:cubicBezTo>
                  <a:cubicBezTo>
                    <a:pt x="9966" y="6047"/>
                    <a:pt x="9651" y="5858"/>
                    <a:pt x="9651" y="5858"/>
                  </a:cubicBezTo>
                  <a:cubicBezTo>
                    <a:pt x="9651" y="5858"/>
                    <a:pt x="9811" y="4733"/>
                    <a:pt x="9873" y="3867"/>
                  </a:cubicBezTo>
                  <a:cubicBezTo>
                    <a:pt x="9951" y="2788"/>
                    <a:pt x="9396" y="0"/>
                    <a:pt x="6431" y="0"/>
                  </a:cubicBezTo>
                  <a:cubicBezTo>
                    <a:pt x="3466" y="0"/>
                    <a:pt x="2909" y="2788"/>
                    <a:pt x="2987" y="3867"/>
                  </a:cubicBezTo>
                  <a:cubicBezTo>
                    <a:pt x="3050" y="4733"/>
                    <a:pt x="3210" y="5858"/>
                    <a:pt x="3210" y="5858"/>
                  </a:cubicBezTo>
                  <a:cubicBezTo>
                    <a:pt x="3210" y="5858"/>
                    <a:pt x="2895" y="6047"/>
                    <a:pt x="2895" y="6808"/>
                  </a:cubicBezTo>
                  <a:cubicBezTo>
                    <a:pt x="3005" y="8716"/>
                    <a:pt x="3582" y="7894"/>
                    <a:pt x="3700" y="8730"/>
                  </a:cubicBezTo>
                  <a:cubicBezTo>
                    <a:pt x="3987" y="10744"/>
                    <a:pt x="4639" y="10385"/>
                    <a:pt x="4639" y="11485"/>
                  </a:cubicBezTo>
                  <a:cubicBezTo>
                    <a:pt x="4639" y="13317"/>
                    <a:pt x="3956" y="14174"/>
                    <a:pt x="1819" y="15188"/>
                  </a:cubicBezTo>
                  <a:cubicBezTo>
                    <a:pt x="1169" y="15497"/>
                    <a:pt x="0" y="15976"/>
                    <a:pt x="0" y="17129"/>
                  </a:cubicBezTo>
                  <a:lnTo>
                    <a:pt x="0" y="21600"/>
                  </a:lnTo>
                  <a:lnTo>
                    <a:pt x="15005" y="21600"/>
                  </a:lnTo>
                  <a:cubicBezTo>
                    <a:pt x="15005" y="21600"/>
                    <a:pt x="15005" y="18955"/>
                    <a:pt x="15005" y="18248"/>
                  </a:cubicBezTo>
                  <a:cubicBezTo>
                    <a:pt x="15005" y="17196"/>
                    <a:pt x="13184" y="16207"/>
                    <a:pt x="11041" y="15188"/>
                  </a:cubicBezTo>
                  <a:close/>
                  <a:moveTo>
                    <a:pt x="21600" y="21600"/>
                  </a:moveTo>
                  <a:cubicBezTo>
                    <a:pt x="21600" y="21600"/>
                    <a:pt x="21557" y="16953"/>
                    <a:pt x="21307" y="16471"/>
                  </a:cubicBezTo>
                  <a:cubicBezTo>
                    <a:pt x="20935" y="15754"/>
                    <a:pt x="20071" y="15261"/>
                    <a:pt x="18463" y="14498"/>
                  </a:cubicBezTo>
                  <a:cubicBezTo>
                    <a:pt x="16861" y="13736"/>
                    <a:pt x="16349" y="13094"/>
                    <a:pt x="16349" y="11720"/>
                  </a:cubicBezTo>
                  <a:cubicBezTo>
                    <a:pt x="16349" y="10894"/>
                    <a:pt x="16838" y="11164"/>
                    <a:pt x="17053" y="9653"/>
                  </a:cubicBezTo>
                  <a:cubicBezTo>
                    <a:pt x="17142" y="9026"/>
                    <a:pt x="17574" y="9643"/>
                    <a:pt x="17657" y="8212"/>
                  </a:cubicBezTo>
                  <a:cubicBezTo>
                    <a:pt x="17657" y="7642"/>
                    <a:pt x="17420" y="7499"/>
                    <a:pt x="17420" y="7499"/>
                  </a:cubicBezTo>
                  <a:cubicBezTo>
                    <a:pt x="17420" y="7499"/>
                    <a:pt x="17541" y="6656"/>
                    <a:pt x="17588" y="6006"/>
                  </a:cubicBezTo>
                  <a:cubicBezTo>
                    <a:pt x="17646" y="5197"/>
                    <a:pt x="17229" y="3106"/>
                    <a:pt x="15005" y="3106"/>
                  </a:cubicBezTo>
                  <a:cubicBezTo>
                    <a:pt x="12781" y="3106"/>
                    <a:pt x="12365" y="5197"/>
                    <a:pt x="12422" y="6006"/>
                  </a:cubicBezTo>
                  <a:cubicBezTo>
                    <a:pt x="12469" y="6656"/>
                    <a:pt x="12589" y="7499"/>
                    <a:pt x="12589" y="7499"/>
                  </a:cubicBezTo>
                  <a:cubicBezTo>
                    <a:pt x="12589" y="7499"/>
                    <a:pt x="12353" y="7642"/>
                    <a:pt x="12353" y="8212"/>
                  </a:cubicBezTo>
                  <a:cubicBezTo>
                    <a:pt x="12437" y="9643"/>
                    <a:pt x="12868" y="9026"/>
                    <a:pt x="12957" y="9653"/>
                  </a:cubicBezTo>
                  <a:cubicBezTo>
                    <a:pt x="13173" y="11164"/>
                    <a:pt x="13662" y="10894"/>
                    <a:pt x="13662" y="11720"/>
                  </a:cubicBezTo>
                  <a:cubicBezTo>
                    <a:pt x="13662" y="12655"/>
                    <a:pt x="13424" y="13250"/>
                    <a:pt x="12768" y="13776"/>
                  </a:cubicBezTo>
                  <a:cubicBezTo>
                    <a:pt x="16268" y="15766"/>
                    <a:pt x="16737" y="16172"/>
                    <a:pt x="16737" y="17952"/>
                  </a:cubicBezTo>
                  <a:lnTo>
                    <a:pt x="16737" y="21600"/>
                  </a:lnTo>
                  <a:cubicBezTo>
                    <a:pt x="16737" y="21600"/>
                    <a:pt x="21600" y="21600"/>
                    <a:pt x="21600" y="21600"/>
                  </a:cubicBezTo>
                  <a:close/>
                </a:path>
              </a:pathLst>
            </a:custGeom>
            <a:noFill/>
            <a:ln w="12700" cap="flat">
              <a:noFill/>
              <a:miter lim="400000"/>
            </a:ln>
            <a:effectLst/>
          </p:spPr>
          <p:txBody>
            <a:bodyPr wrap="square" lIns="38100" tIns="38100" rIns="38100" bIns="38100" numCol="1" anchor="ctr">
              <a:noAutofit/>
            </a:bodyPr>
            <a:lstStyle/>
            <a:p>
              <a:pPr lvl="0" algn="ctr"/>
              <a:r>
                <a:rPr lang="en-US" dirty="0">
                  <a:solidFill>
                    <a:schemeClr val="bg1"/>
                  </a:solidFill>
                  <a:latin typeface="+mj-lt"/>
                </a:rPr>
                <a:t>Vulnerability Analysis</a:t>
              </a:r>
              <a:endParaRPr dirty="0">
                <a:solidFill>
                  <a:schemeClr val="bg1"/>
                </a:solidFill>
                <a:latin typeface="+mj-lt"/>
              </a:endParaRPr>
            </a:p>
          </p:txBody>
        </p:sp>
      </p:grpSp>
      <p:cxnSp>
        <p:nvCxnSpPr>
          <p:cNvPr id="9" name="Connector: Elbow 8">
            <a:extLst>
              <a:ext uri="{FF2B5EF4-FFF2-40B4-BE49-F238E27FC236}">
                <a16:creationId xmlns:a16="http://schemas.microsoft.com/office/drawing/2014/main" id="{9343D094-5500-4734-BEA6-91AE0186E2A2}"/>
              </a:ext>
            </a:extLst>
          </p:cNvPr>
          <p:cNvCxnSpPr>
            <a:cxnSpLocks/>
            <a:stCxn id="31" idx="3"/>
          </p:cNvCxnSpPr>
          <p:nvPr/>
        </p:nvCxnSpPr>
        <p:spPr>
          <a:xfrm flipH="1">
            <a:off x="6085990" y="6105054"/>
            <a:ext cx="4042670" cy="326905"/>
          </a:xfrm>
          <a:prstGeom prst="bentConnector5">
            <a:avLst>
              <a:gd name="adj1" fmla="val -5655"/>
              <a:gd name="adj2" fmla="val 169929"/>
              <a:gd name="adj3" fmla="val 70430"/>
            </a:avLst>
          </a:prstGeom>
          <a:noFill/>
          <a:ln w="28575" cap="flat" cmpd="sng" algn="ctr">
            <a:solidFill>
              <a:srgbClr val="99CB38">
                <a:shade val="95000"/>
                <a:satMod val="105000"/>
              </a:srgbClr>
            </a:solidFill>
            <a:prstDash val="solid"/>
            <a:tailEnd type="triangle"/>
          </a:ln>
          <a:effectLst/>
        </p:spPr>
      </p:cxnSp>
      <p:cxnSp>
        <p:nvCxnSpPr>
          <p:cNvPr id="10" name="Connector: Elbow 9">
            <a:extLst>
              <a:ext uri="{FF2B5EF4-FFF2-40B4-BE49-F238E27FC236}">
                <a16:creationId xmlns:a16="http://schemas.microsoft.com/office/drawing/2014/main" id="{7A92B9D5-A3F5-460C-8CE5-4AC90D3250CA}"/>
              </a:ext>
            </a:extLst>
          </p:cNvPr>
          <p:cNvCxnSpPr>
            <a:cxnSpLocks/>
          </p:cNvCxnSpPr>
          <p:nvPr/>
        </p:nvCxnSpPr>
        <p:spPr>
          <a:xfrm rot="16200000" flipH="1">
            <a:off x="8976731" y="332367"/>
            <a:ext cx="653411" cy="1373"/>
          </a:xfrm>
          <a:prstGeom prst="bentConnector3">
            <a:avLst>
              <a:gd name="adj1" fmla="val 50000"/>
            </a:avLst>
          </a:prstGeom>
          <a:noFill/>
          <a:ln w="28575" cap="flat" cmpd="sng" algn="ctr">
            <a:solidFill>
              <a:srgbClr val="99CB38">
                <a:shade val="95000"/>
                <a:satMod val="105000"/>
              </a:srgbClr>
            </a:solidFill>
            <a:prstDash val="solid"/>
            <a:tailEnd type="triangle"/>
          </a:ln>
          <a:effectLst/>
        </p:spPr>
      </p:cxnSp>
      <p:cxnSp>
        <p:nvCxnSpPr>
          <p:cNvPr id="11" name="Connector: Elbow 10">
            <a:extLst>
              <a:ext uri="{FF2B5EF4-FFF2-40B4-BE49-F238E27FC236}">
                <a16:creationId xmlns:a16="http://schemas.microsoft.com/office/drawing/2014/main" id="{96F05168-12BD-4C0B-8848-8E060FFE57DC}"/>
              </a:ext>
            </a:extLst>
          </p:cNvPr>
          <p:cNvCxnSpPr>
            <a:cxnSpLocks/>
            <a:stCxn id="21" idx="3"/>
            <a:endCxn id="31" idx="1"/>
          </p:cNvCxnSpPr>
          <p:nvPr/>
        </p:nvCxnSpPr>
        <p:spPr>
          <a:xfrm flipH="1">
            <a:off x="8476840" y="5009428"/>
            <a:ext cx="1651820" cy="1095626"/>
          </a:xfrm>
          <a:prstGeom prst="bentConnector5">
            <a:avLst>
              <a:gd name="adj1" fmla="val -13839"/>
              <a:gd name="adj2" fmla="val 50000"/>
              <a:gd name="adj3" fmla="val 113839"/>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Flowchart: Predefined Process 13">
            <a:extLst>
              <a:ext uri="{FF2B5EF4-FFF2-40B4-BE49-F238E27FC236}">
                <a16:creationId xmlns:a16="http://schemas.microsoft.com/office/drawing/2014/main" id="{C0AB9C0B-7CFB-44CA-B869-51BDCF82E9D6}"/>
              </a:ext>
            </a:extLst>
          </p:cNvPr>
          <p:cNvSpPr/>
          <p:nvPr/>
        </p:nvSpPr>
        <p:spPr>
          <a:xfrm>
            <a:off x="7960325" y="678750"/>
            <a:ext cx="2684850" cy="540774"/>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Connected Weights Algorithm</a:t>
            </a:r>
          </a:p>
        </p:txBody>
      </p:sp>
      <p:sp>
        <p:nvSpPr>
          <p:cNvPr id="15" name="Flowchart: Direct Access Storage 14">
            <a:extLst>
              <a:ext uri="{FF2B5EF4-FFF2-40B4-BE49-F238E27FC236}">
                <a16:creationId xmlns:a16="http://schemas.microsoft.com/office/drawing/2014/main" id="{D8ABA3E9-F07C-49E3-A3CE-96AF4119EFD1}"/>
              </a:ext>
            </a:extLst>
          </p:cNvPr>
          <p:cNvSpPr/>
          <p:nvPr/>
        </p:nvSpPr>
        <p:spPr>
          <a:xfrm>
            <a:off x="9949176" y="1518249"/>
            <a:ext cx="2124394" cy="925702"/>
          </a:xfrm>
          <a:prstGeom prst="flowChartMagneticDrum">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PH" sz="1400" dirty="0">
                <a:latin typeface="Century Schoolbook" panose="02040604050505020304" pitchFamily="18" charset="0"/>
              </a:rPr>
              <a:t>Generated Neural Network Model</a:t>
            </a:r>
          </a:p>
        </p:txBody>
      </p:sp>
      <p:cxnSp>
        <p:nvCxnSpPr>
          <p:cNvPr id="16" name="Connector: Elbow 15">
            <a:extLst>
              <a:ext uri="{FF2B5EF4-FFF2-40B4-BE49-F238E27FC236}">
                <a16:creationId xmlns:a16="http://schemas.microsoft.com/office/drawing/2014/main" id="{BB1453A0-84E5-4335-8942-77185C14EF24}"/>
              </a:ext>
            </a:extLst>
          </p:cNvPr>
          <p:cNvCxnSpPr>
            <a:cxnSpLocks/>
            <a:stCxn id="15" idx="1"/>
            <a:endCxn id="14" idx="3"/>
          </p:cNvCxnSpPr>
          <p:nvPr/>
        </p:nvCxnSpPr>
        <p:spPr>
          <a:xfrm rot="10800000" flipH="1">
            <a:off x="9949175" y="949138"/>
            <a:ext cx="695999" cy="1031963"/>
          </a:xfrm>
          <a:prstGeom prst="bentConnector5">
            <a:avLst>
              <a:gd name="adj1" fmla="val -32845"/>
              <a:gd name="adj2" fmla="val 59325"/>
              <a:gd name="adj3" fmla="val 132845"/>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Flowchart: Process 16">
            <a:extLst>
              <a:ext uri="{FF2B5EF4-FFF2-40B4-BE49-F238E27FC236}">
                <a16:creationId xmlns:a16="http://schemas.microsoft.com/office/drawing/2014/main" id="{B2AF81D8-DD06-45B5-82B8-621A44111892}"/>
              </a:ext>
            </a:extLst>
          </p:cNvPr>
          <p:cNvSpPr/>
          <p:nvPr/>
        </p:nvSpPr>
        <p:spPr>
          <a:xfrm>
            <a:off x="6974630" y="1627887"/>
            <a:ext cx="1651820" cy="6538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Variable Importance Analysis</a:t>
            </a:r>
          </a:p>
        </p:txBody>
      </p:sp>
      <p:sp>
        <p:nvSpPr>
          <p:cNvPr id="19" name="Flowchart: Process 18">
            <a:extLst>
              <a:ext uri="{FF2B5EF4-FFF2-40B4-BE49-F238E27FC236}">
                <a16:creationId xmlns:a16="http://schemas.microsoft.com/office/drawing/2014/main" id="{EB7CDCBD-9849-4F67-90A0-F09CD42603C2}"/>
              </a:ext>
            </a:extLst>
          </p:cNvPr>
          <p:cNvSpPr/>
          <p:nvPr/>
        </p:nvSpPr>
        <p:spPr>
          <a:xfrm>
            <a:off x="7609950" y="2583669"/>
            <a:ext cx="1651820" cy="6538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Model Adaptation</a:t>
            </a:r>
          </a:p>
        </p:txBody>
      </p:sp>
      <p:sp>
        <p:nvSpPr>
          <p:cNvPr id="20" name="Flowchart: Process 19">
            <a:extLst>
              <a:ext uri="{FF2B5EF4-FFF2-40B4-BE49-F238E27FC236}">
                <a16:creationId xmlns:a16="http://schemas.microsoft.com/office/drawing/2014/main" id="{A4547425-650B-4087-8519-D6E89A1023EB}"/>
              </a:ext>
            </a:extLst>
          </p:cNvPr>
          <p:cNvSpPr/>
          <p:nvPr/>
        </p:nvSpPr>
        <p:spPr>
          <a:xfrm>
            <a:off x="10415606" y="3339977"/>
            <a:ext cx="1651820" cy="6538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Prediction</a:t>
            </a:r>
          </a:p>
        </p:txBody>
      </p:sp>
      <p:sp>
        <p:nvSpPr>
          <p:cNvPr id="21" name="Flowchart: Process 20">
            <a:extLst>
              <a:ext uri="{FF2B5EF4-FFF2-40B4-BE49-F238E27FC236}">
                <a16:creationId xmlns:a16="http://schemas.microsoft.com/office/drawing/2014/main" id="{A7EBBF36-F44F-4F4B-BFD9-5F70853F5FE4}"/>
              </a:ext>
            </a:extLst>
          </p:cNvPr>
          <p:cNvSpPr/>
          <p:nvPr/>
        </p:nvSpPr>
        <p:spPr>
          <a:xfrm>
            <a:off x="8476840" y="4682522"/>
            <a:ext cx="1651820" cy="6538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Accuracy Check</a:t>
            </a:r>
          </a:p>
        </p:txBody>
      </p:sp>
      <p:sp>
        <p:nvSpPr>
          <p:cNvPr id="22" name="Flowchart: Preparation 21">
            <a:extLst>
              <a:ext uri="{FF2B5EF4-FFF2-40B4-BE49-F238E27FC236}">
                <a16:creationId xmlns:a16="http://schemas.microsoft.com/office/drawing/2014/main" id="{BBC649DB-B3E9-4E76-A35B-107CB3332D02}"/>
              </a:ext>
            </a:extLst>
          </p:cNvPr>
          <p:cNvSpPr/>
          <p:nvPr/>
        </p:nvSpPr>
        <p:spPr>
          <a:xfrm>
            <a:off x="7406935" y="3564385"/>
            <a:ext cx="2182761" cy="529223"/>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Creating a New Model</a:t>
            </a:r>
          </a:p>
        </p:txBody>
      </p:sp>
      <p:cxnSp>
        <p:nvCxnSpPr>
          <p:cNvPr id="23" name="Connector: Elbow 22">
            <a:extLst>
              <a:ext uri="{FF2B5EF4-FFF2-40B4-BE49-F238E27FC236}">
                <a16:creationId xmlns:a16="http://schemas.microsoft.com/office/drawing/2014/main" id="{29EDF3CB-C9E1-43B6-A5FC-39228713C761}"/>
              </a:ext>
            </a:extLst>
          </p:cNvPr>
          <p:cNvCxnSpPr>
            <a:cxnSpLocks/>
            <a:stCxn id="14" idx="2"/>
            <a:endCxn id="17" idx="1"/>
          </p:cNvCxnSpPr>
          <p:nvPr/>
        </p:nvCxnSpPr>
        <p:spPr>
          <a:xfrm rot="5400000">
            <a:off x="7771056" y="423098"/>
            <a:ext cx="735269" cy="2328120"/>
          </a:xfrm>
          <a:prstGeom prst="bentConnector4">
            <a:avLst>
              <a:gd name="adj1" fmla="val 27770"/>
              <a:gd name="adj2" fmla="val 109819"/>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31A2802F-DC55-4739-9E4A-32513BA8834D}"/>
              </a:ext>
            </a:extLst>
          </p:cNvPr>
          <p:cNvCxnSpPr>
            <a:cxnSpLocks/>
            <a:stCxn id="17" idx="3"/>
            <a:endCxn id="19" idx="0"/>
          </p:cNvCxnSpPr>
          <p:nvPr/>
        </p:nvCxnSpPr>
        <p:spPr>
          <a:xfrm flipH="1">
            <a:off x="8435860" y="1954793"/>
            <a:ext cx="190590" cy="628876"/>
          </a:xfrm>
          <a:prstGeom prst="bentConnector4">
            <a:avLst>
              <a:gd name="adj1" fmla="val -119943"/>
              <a:gd name="adj2" fmla="val 7599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5C185D5-0689-474A-ABCE-94D8DB52860B}"/>
              </a:ext>
            </a:extLst>
          </p:cNvPr>
          <p:cNvCxnSpPr>
            <a:cxnSpLocks/>
            <a:stCxn id="19" idx="3"/>
            <a:endCxn id="20" idx="0"/>
          </p:cNvCxnSpPr>
          <p:nvPr/>
        </p:nvCxnSpPr>
        <p:spPr>
          <a:xfrm>
            <a:off x="9261770" y="2910575"/>
            <a:ext cx="1979746" cy="42940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73B907F7-EF4C-4A5B-A775-1E972CEDF079}"/>
              </a:ext>
            </a:extLst>
          </p:cNvPr>
          <p:cNvCxnSpPr>
            <a:cxnSpLocks/>
            <a:stCxn id="20" idx="2"/>
            <a:endCxn id="21" idx="0"/>
          </p:cNvCxnSpPr>
          <p:nvPr/>
        </p:nvCxnSpPr>
        <p:spPr>
          <a:xfrm rot="5400000">
            <a:off x="9927766" y="3368772"/>
            <a:ext cx="688734" cy="193876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A111E68D-8B01-4E5F-AAD4-4A920E065B64}"/>
              </a:ext>
            </a:extLst>
          </p:cNvPr>
          <p:cNvCxnSpPr>
            <a:cxnSpLocks/>
            <a:stCxn id="22" idx="0"/>
            <a:endCxn id="20" idx="1"/>
          </p:cNvCxnSpPr>
          <p:nvPr/>
        </p:nvCxnSpPr>
        <p:spPr>
          <a:xfrm rot="16200000" flipH="1">
            <a:off x="9405712" y="2656989"/>
            <a:ext cx="102498" cy="1917290"/>
          </a:xfrm>
          <a:prstGeom prst="bentConnector4">
            <a:avLst>
              <a:gd name="adj1" fmla="val -223029"/>
              <a:gd name="adj2" fmla="val 7846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Flowchart: Process 30">
            <a:extLst>
              <a:ext uri="{FF2B5EF4-FFF2-40B4-BE49-F238E27FC236}">
                <a16:creationId xmlns:a16="http://schemas.microsoft.com/office/drawing/2014/main" id="{4DFAEFD4-CB89-400A-BC40-08ED68B97C69}"/>
              </a:ext>
            </a:extLst>
          </p:cNvPr>
          <p:cNvSpPr/>
          <p:nvPr/>
        </p:nvSpPr>
        <p:spPr>
          <a:xfrm>
            <a:off x="8476840" y="5778148"/>
            <a:ext cx="1651820" cy="653811"/>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latin typeface="Century Schoolbook" panose="02040604050505020304" pitchFamily="18" charset="0"/>
              </a:rPr>
              <a:t>Vulnerability Score Normalization</a:t>
            </a:r>
          </a:p>
        </p:txBody>
      </p:sp>
      <p:pic>
        <p:nvPicPr>
          <p:cNvPr id="5" name="Recorded Sound">
            <a:hlinkClick r:id="" action="ppaction://media"/>
            <a:extLst>
              <a:ext uri="{FF2B5EF4-FFF2-40B4-BE49-F238E27FC236}">
                <a16:creationId xmlns:a16="http://schemas.microsoft.com/office/drawing/2014/main" id="{A15EC037-9B87-4E6A-B4C4-7F770C568EA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487363" cy="487363"/>
          </a:xfrm>
          <a:prstGeom prst="rect">
            <a:avLst/>
          </a:prstGeom>
        </p:spPr>
      </p:pic>
    </p:spTree>
    <p:extLst>
      <p:ext uri="{BB962C8B-B14F-4D97-AF65-F5344CB8AC3E}">
        <p14:creationId xmlns:p14="http://schemas.microsoft.com/office/powerpoint/2010/main" val="11395697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2" presetClass="entr" presetSubtype="4" fill="hold" nodeType="withEffect">
                                  <p:stCondLst>
                                    <p:cond delay="0"/>
                                  </p:stCondLst>
                                  <p:childTnLst>
                                    <p:set>
                                      <p:cBhvr>
                                        <p:cTn id="13" dur="1" fill="hold">
                                          <p:stCondLst>
                                            <p:cond delay="0"/>
                                          </p:stCondLst>
                                        </p:cTn>
                                        <p:tgtEl>
                                          <p:spTgt spid="16386"/>
                                        </p:tgtEl>
                                        <p:attrNameLst>
                                          <p:attrName>style.visibility</p:attrName>
                                        </p:attrNameLst>
                                      </p:cBhvr>
                                      <p:to>
                                        <p:strVal val="visible"/>
                                      </p:to>
                                    </p:set>
                                    <p:anim calcmode="lin" valueType="num">
                                      <p:cBhvr additive="base">
                                        <p:cTn id="14" dur="500" fill="hold"/>
                                        <p:tgtEl>
                                          <p:spTgt spid="16386"/>
                                        </p:tgtEl>
                                        <p:attrNameLst>
                                          <p:attrName>ppt_x</p:attrName>
                                        </p:attrNameLst>
                                      </p:cBhvr>
                                      <p:tavLst>
                                        <p:tav tm="0">
                                          <p:val>
                                            <p:strVal val="#ppt_x"/>
                                          </p:val>
                                        </p:tav>
                                        <p:tav tm="100000">
                                          <p:val>
                                            <p:strVal val="#ppt_x"/>
                                          </p:val>
                                        </p:tav>
                                      </p:tavLst>
                                    </p:anim>
                                    <p:anim calcmode="lin" valueType="num">
                                      <p:cBhvr additive="base">
                                        <p:cTn id="15" dur="500" fill="hold"/>
                                        <p:tgtEl>
                                          <p:spTgt spid="16386"/>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6388"/>
                                        </p:tgtEl>
                                        <p:attrNameLst>
                                          <p:attrName>style.visibility</p:attrName>
                                        </p:attrNameLst>
                                      </p:cBhvr>
                                      <p:to>
                                        <p:strVal val="visible"/>
                                      </p:to>
                                    </p:set>
                                    <p:anim calcmode="lin" valueType="num">
                                      <p:cBhvr additive="base">
                                        <p:cTn id="18" dur="500" fill="hold"/>
                                        <p:tgtEl>
                                          <p:spTgt spid="16388"/>
                                        </p:tgtEl>
                                        <p:attrNameLst>
                                          <p:attrName>ppt_x</p:attrName>
                                        </p:attrNameLst>
                                      </p:cBhvr>
                                      <p:tavLst>
                                        <p:tav tm="0">
                                          <p:val>
                                            <p:strVal val="#ppt_x"/>
                                          </p:val>
                                        </p:tav>
                                        <p:tav tm="100000">
                                          <p:val>
                                            <p:strVal val="#ppt_x"/>
                                          </p:val>
                                        </p:tav>
                                      </p:tavLst>
                                    </p:anim>
                                    <p:anim calcmode="lin" valueType="num">
                                      <p:cBhvr additive="base">
                                        <p:cTn id="19" dur="500" fill="hold"/>
                                        <p:tgtEl>
                                          <p:spTgt spid="16388"/>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42"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1000"/>
                                        <p:tgtEl>
                                          <p:spTgt spid="15"/>
                                        </p:tgtEl>
                                      </p:cBhvr>
                                    </p:animEffect>
                                    <p:anim calcmode="lin" valueType="num">
                                      <p:cBhvr>
                                        <p:cTn id="34" dur="1000" fill="hold"/>
                                        <p:tgtEl>
                                          <p:spTgt spid="15"/>
                                        </p:tgtEl>
                                        <p:attrNameLst>
                                          <p:attrName>ppt_x</p:attrName>
                                        </p:attrNameLst>
                                      </p:cBhvr>
                                      <p:tavLst>
                                        <p:tav tm="0">
                                          <p:val>
                                            <p:strVal val="#ppt_x"/>
                                          </p:val>
                                        </p:tav>
                                        <p:tav tm="100000">
                                          <p:val>
                                            <p:strVal val="#ppt_x"/>
                                          </p:val>
                                        </p:tav>
                                      </p:tavLst>
                                    </p:anim>
                                    <p:anim calcmode="lin" valueType="num">
                                      <p:cBhvr>
                                        <p:cTn id="35" dur="1000" fill="hold"/>
                                        <p:tgtEl>
                                          <p:spTgt spid="15"/>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1000"/>
                                        <p:tgtEl>
                                          <p:spTgt spid="16"/>
                                        </p:tgtEl>
                                      </p:cBhvr>
                                    </p:animEffect>
                                    <p:anim calcmode="lin" valueType="num">
                                      <p:cBhvr>
                                        <p:cTn id="39" dur="1000" fill="hold"/>
                                        <p:tgtEl>
                                          <p:spTgt spid="16"/>
                                        </p:tgtEl>
                                        <p:attrNameLst>
                                          <p:attrName>ppt_x</p:attrName>
                                        </p:attrNameLst>
                                      </p:cBhvr>
                                      <p:tavLst>
                                        <p:tav tm="0">
                                          <p:val>
                                            <p:strVal val="#ppt_x"/>
                                          </p:val>
                                        </p:tav>
                                        <p:tav tm="100000">
                                          <p:val>
                                            <p:strVal val="#ppt_x"/>
                                          </p:val>
                                        </p:tav>
                                      </p:tavLst>
                                    </p:anim>
                                    <p:anim calcmode="lin" valueType="num">
                                      <p:cBhvr>
                                        <p:cTn id="40" dur="1000" fill="hold"/>
                                        <p:tgtEl>
                                          <p:spTgt spid="16"/>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1000"/>
                                        <p:tgtEl>
                                          <p:spTgt spid="17"/>
                                        </p:tgtEl>
                                      </p:cBhvr>
                                    </p:animEffect>
                                    <p:anim calcmode="lin" valueType="num">
                                      <p:cBhvr>
                                        <p:cTn id="44" dur="1000" fill="hold"/>
                                        <p:tgtEl>
                                          <p:spTgt spid="17"/>
                                        </p:tgtEl>
                                        <p:attrNameLst>
                                          <p:attrName>ppt_x</p:attrName>
                                        </p:attrNameLst>
                                      </p:cBhvr>
                                      <p:tavLst>
                                        <p:tav tm="0">
                                          <p:val>
                                            <p:strVal val="#ppt_x"/>
                                          </p:val>
                                        </p:tav>
                                        <p:tav tm="100000">
                                          <p:val>
                                            <p:strVal val="#ppt_x"/>
                                          </p:val>
                                        </p:tav>
                                      </p:tavLst>
                                    </p:anim>
                                    <p:anim calcmode="lin" valueType="num">
                                      <p:cBhvr>
                                        <p:cTn id="45" dur="1000" fill="hold"/>
                                        <p:tgtEl>
                                          <p:spTgt spid="1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1000"/>
                                        <p:tgtEl>
                                          <p:spTgt spid="19"/>
                                        </p:tgtEl>
                                      </p:cBhvr>
                                    </p:animEffect>
                                    <p:anim calcmode="lin" valueType="num">
                                      <p:cBhvr>
                                        <p:cTn id="49" dur="1000" fill="hold"/>
                                        <p:tgtEl>
                                          <p:spTgt spid="19"/>
                                        </p:tgtEl>
                                        <p:attrNameLst>
                                          <p:attrName>ppt_x</p:attrName>
                                        </p:attrNameLst>
                                      </p:cBhvr>
                                      <p:tavLst>
                                        <p:tav tm="0">
                                          <p:val>
                                            <p:strVal val="#ppt_x"/>
                                          </p:val>
                                        </p:tav>
                                        <p:tav tm="100000">
                                          <p:val>
                                            <p:strVal val="#ppt_x"/>
                                          </p:val>
                                        </p:tav>
                                      </p:tavLst>
                                    </p:anim>
                                    <p:anim calcmode="lin" valueType="num">
                                      <p:cBhvr>
                                        <p:cTn id="50" dur="1000" fill="hold"/>
                                        <p:tgtEl>
                                          <p:spTgt spid="19"/>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1000"/>
                                        <p:tgtEl>
                                          <p:spTgt spid="20"/>
                                        </p:tgtEl>
                                      </p:cBhvr>
                                    </p:animEffect>
                                    <p:anim calcmode="lin" valueType="num">
                                      <p:cBhvr>
                                        <p:cTn id="54" dur="1000" fill="hold"/>
                                        <p:tgtEl>
                                          <p:spTgt spid="20"/>
                                        </p:tgtEl>
                                        <p:attrNameLst>
                                          <p:attrName>ppt_x</p:attrName>
                                        </p:attrNameLst>
                                      </p:cBhvr>
                                      <p:tavLst>
                                        <p:tav tm="0">
                                          <p:val>
                                            <p:strVal val="#ppt_x"/>
                                          </p:val>
                                        </p:tav>
                                        <p:tav tm="100000">
                                          <p:val>
                                            <p:strVal val="#ppt_x"/>
                                          </p:val>
                                        </p:tav>
                                      </p:tavLst>
                                    </p:anim>
                                    <p:anim calcmode="lin" valueType="num">
                                      <p:cBhvr>
                                        <p:cTn id="55" dur="1000" fill="hold"/>
                                        <p:tgtEl>
                                          <p:spTgt spid="2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1000"/>
                                        <p:tgtEl>
                                          <p:spTgt spid="22"/>
                                        </p:tgtEl>
                                      </p:cBhvr>
                                    </p:animEffect>
                                    <p:anim calcmode="lin" valueType="num">
                                      <p:cBhvr>
                                        <p:cTn id="64" dur="1000" fill="hold"/>
                                        <p:tgtEl>
                                          <p:spTgt spid="22"/>
                                        </p:tgtEl>
                                        <p:attrNameLst>
                                          <p:attrName>ppt_x</p:attrName>
                                        </p:attrNameLst>
                                      </p:cBhvr>
                                      <p:tavLst>
                                        <p:tav tm="0">
                                          <p:val>
                                            <p:strVal val="#ppt_x"/>
                                          </p:val>
                                        </p:tav>
                                        <p:tav tm="100000">
                                          <p:val>
                                            <p:strVal val="#ppt_x"/>
                                          </p:val>
                                        </p:tav>
                                      </p:tavLst>
                                    </p:anim>
                                    <p:anim calcmode="lin" valueType="num">
                                      <p:cBhvr>
                                        <p:cTn id="65" dur="1000" fill="hold"/>
                                        <p:tgtEl>
                                          <p:spTgt spid="22"/>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1000"/>
                                        <p:tgtEl>
                                          <p:spTgt spid="23"/>
                                        </p:tgtEl>
                                      </p:cBhvr>
                                    </p:animEffect>
                                    <p:anim calcmode="lin" valueType="num">
                                      <p:cBhvr>
                                        <p:cTn id="69" dur="1000" fill="hold"/>
                                        <p:tgtEl>
                                          <p:spTgt spid="23"/>
                                        </p:tgtEl>
                                        <p:attrNameLst>
                                          <p:attrName>ppt_x</p:attrName>
                                        </p:attrNameLst>
                                      </p:cBhvr>
                                      <p:tavLst>
                                        <p:tav tm="0">
                                          <p:val>
                                            <p:strVal val="#ppt_x"/>
                                          </p:val>
                                        </p:tav>
                                        <p:tav tm="100000">
                                          <p:val>
                                            <p:strVal val="#ppt_x"/>
                                          </p:val>
                                        </p:tav>
                                      </p:tavLst>
                                    </p:anim>
                                    <p:anim calcmode="lin" valueType="num">
                                      <p:cBhvr>
                                        <p:cTn id="70" dur="1000" fill="hold"/>
                                        <p:tgtEl>
                                          <p:spTgt spid="2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1000"/>
                                        <p:tgtEl>
                                          <p:spTgt spid="24"/>
                                        </p:tgtEl>
                                      </p:cBhvr>
                                    </p:animEffect>
                                    <p:anim calcmode="lin" valueType="num">
                                      <p:cBhvr>
                                        <p:cTn id="74" dur="1000" fill="hold"/>
                                        <p:tgtEl>
                                          <p:spTgt spid="24"/>
                                        </p:tgtEl>
                                        <p:attrNameLst>
                                          <p:attrName>ppt_x</p:attrName>
                                        </p:attrNameLst>
                                      </p:cBhvr>
                                      <p:tavLst>
                                        <p:tav tm="0">
                                          <p:val>
                                            <p:strVal val="#ppt_x"/>
                                          </p:val>
                                        </p:tav>
                                        <p:tav tm="100000">
                                          <p:val>
                                            <p:strVal val="#ppt_x"/>
                                          </p:val>
                                        </p:tav>
                                      </p:tavLst>
                                    </p:anim>
                                    <p:anim calcmode="lin" valueType="num">
                                      <p:cBhvr>
                                        <p:cTn id="75" dur="1000" fill="hold"/>
                                        <p:tgtEl>
                                          <p:spTgt spid="24"/>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1000"/>
                                        <p:tgtEl>
                                          <p:spTgt spid="26"/>
                                        </p:tgtEl>
                                      </p:cBhvr>
                                    </p:animEffect>
                                    <p:anim calcmode="lin" valueType="num">
                                      <p:cBhvr>
                                        <p:cTn id="79" dur="1000" fill="hold"/>
                                        <p:tgtEl>
                                          <p:spTgt spid="26"/>
                                        </p:tgtEl>
                                        <p:attrNameLst>
                                          <p:attrName>ppt_x</p:attrName>
                                        </p:attrNameLst>
                                      </p:cBhvr>
                                      <p:tavLst>
                                        <p:tav tm="0">
                                          <p:val>
                                            <p:strVal val="#ppt_x"/>
                                          </p:val>
                                        </p:tav>
                                        <p:tav tm="100000">
                                          <p:val>
                                            <p:strVal val="#ppt_x"/>
                                          </p:val>
                                        </p:tav>
                                      </p:tavLst>
                                    </p:anim>
                                    <p:anim calcmode="lin" valueType="num">
                                      <p:cBhvr>
                                        <p:cTn id="80" dur="1000" fill="hold"/>
                                        <p:tgtEl>
                                          <p:spTgt spid="26"/>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1000"/>
                                        <p:tgtEl>
                                          <p:spTgt spid="28"/>
                                        </p:tgtEl>
                                      </p:cBhvr>
                                    </p:animEffect>
                                    <p:anim calcmode="lin" valueType="num">
                                      <p:cBhvr>
                                        <p:cTn id="84" dur="1000" fill="hold"/>
                                        <p:tgtEl>
                                          <p:spTgt spid="28"/>
                                        </p:tgtEl>
                                        <p:attrNameLst>
                                          <p:attrName>ppt_x</p:attrName>
                                        </p:attrNameLst>
                                      </p:cBhvr>
                                      <p:tavLst>
                                        <p:tav tm="0">
                                          <p:val>
                                            <p:strVal val="#ppt_x"/>
                                          </p:val>
                                        </p:tav>
                                        <p:tav tm="100000">
                                          <p:val>
                                            <p:strVal val="#ppt_x"/>
                                          </p:val>
                                        </p:tav>
                                      </p:tavLst>
                                    </p:anim>
                                    <p:anim calcmode="lin" valueType="num">
                                      <p:cBhvr>
                                        <p:cTn id="85" dur="1000" fill="hold"/>
                                        <p:tgtEl>
                                          <p:spTgt spid="2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1000"/>
                                        <p:tgtEl>
                                          <p:spTgt spid="30"/>
                                        </p:tgtEl>
                                      </p:cBhvr>
                                    </p:animEffect>
                                    <p:anim calcmode="lin" valueType="num">
                                      <p:cBhvr>
                                        <p:cTn id="89" dur="1000" fill="hold"/>
                                        <p:tgtEl>
                                          <p:spTgt spid="30"/>
                                        </p:tgtEl>
                                        <p:attrNameLst>
                                          <p:attrName>ppt_x</p:attrName>
                                        </p:attrNameLst>
                                      </p:cBhvr>
                                      <p:tavLst>
                                        <p:tav tm="0">
                                          <p:val>
                                            <p:strVal val="#ppt_x"/>
                                          </p:val>
                                        </p:tav>
                                        <p:tav tm="100000">
                                          <p:val>
                                            <p:strVal val="#ppt_x"/>
                                          </p:val>
                                        </p:tav>
                                      </p:tavLst>
                                    </p:anim>
                                    <p:anim calcmode="lin" valueType="num">
                                      <p:cBhvr>
                                        <p:cTn id="90" dur="1000" fill="hold"/>
                                        <p:tgtEl>
                                          <p:spTgt spid="30"/>
                                        </p:tgtEl>
                                        <p:attrNameLst>
                                          <p:attrName>ppt_y</p:attrName>
                                        </p:attrNameLst>
                                      </p:cBhvr>
                                      <p:tavLst>
                                        <p:tav tm="0">
                                          <p:val>
                                            <p:strVal val="#ppt_y+.1"/>
                                          </p:val>
                                        </p:tav>
                                        <p:tav tm="100000">
                                          <p:val>
                                            <p:strVal val="#ppt_y"/>
                                          </p:val>
                                        </p:tav>
                                      </p:tavLst>
                                    </p:anim>
                                  </p:childTnLst>
                                </p:cTn>
                              </p:par>
                              <p:par>
                                <p:cTn id="91" presetID="42" presetClass="entr" presetSubtype="0" fill="hold" grpId="0" nodeType="withEffect">
                                  <p:stCondLst>
                                    <p:cond delay="0"/>
                                  </p:stCondLst>
                                  <p:childTnLst>
                                    <p:set>
                                      <p:cBhvr>
                                        <p:cTn id="92" dur="1" fill="hold">
                                          <p:stCondLst>
                                            <p:cond delay="0"/>
                                          </p:stCondLst>
                                        </p:cTn>
                                        <p:tgtEl>
                                          <p:spTgt spid="31"/>
                                        </p:tgtEl>
                                        <p:attrNameLst>
                                          <p:attrName>style.visibility</p:attrName>
                                        </p:attrNameLst>
                                      </p:cBhvr>
                                      <p:to>
                                        <p:strVal val="visible"/>
                                      </p:to>
                                    </p:set>
                                    <p:animEffect transition="in" filter="fade">
                                      <p:cBhvr>
                                        <p:cTn id="93" dur="1000"/>
                                        <p:tgtEl>
                                          <p:spTgt spid="31"/>
                                        </p:tgtEl>
                                      </p:cBhvr>
                                    </p:animEffect>
                                    <p:anim calcmode="lin" valueType="num">
                                      <p:cBhvr>
                                        <p:cTn id="94" dur="1000" fill="hold"/>
                                        <p:tgtEl>
                                          <p:spTgt spid="31"/>
                                        </p:tgtEl>
                                        <p:attrNameLst>
                                          <p:attrName>ppt_x</p:attrName>
                                        </p:attrNameLst>
                                      </p:cBhvr>
                                      <p:tavLst>
                                        <p:tav tm="0">
                                          <p:val>
                                            <p:strVal val="#ppt_x"/>
                                          </p:val>
                                        </p:tav>
                                        <p:tav tm="100000">
                                          <p:val>
                                            <p:strVal val="#ppt_x"/>
                                          </p:val>
                                        </p:tav>
                                      </p:tavLst>
                                    </p:anim>
                                    <p:anim calcmode="lin" valueType="num">
                                      <p:cBhvr>
                                        <p:cTn id="95" dur="1000" fill="hold"/>
                                        <p:tgtEl>
                                          <p:spTgt spid="31"/>
                                        </p:tgtEl>
                                        <p:attrNameLst>
                                          <p:attrName>ppt_y</p:attrName>
                                        </p:attrNameLst>
                                      </p:cBhvr>
                                      <p:tavLst>
                                        <p:tav tm="0">
                                          <p:val>
                                            <p:strVal val="#ppt_y+.1"/>
                                          </p:val>
                                        </p:tav>
                                        <p:tav tm="100000">
                                          <p:val>
                                            <p:strVal val="#ppt_y"/>
                                          </p:val>
                                        </p:tav>
                                      </p:tavLst>
                                    </p:anim>
                                  </p:childTnLst>
                                </p:cTn>
                              </p:par>
                            </p:childTnLst>
                          </p:cTn>
                        </p:par>
                        <p:par>
                          <p:cTn id="96" fill="hold">
                            <p:stCondLst>
                              <p:cond delay="2000"/>
                            </p:stCondLst>
                            <p:childTnLst>
                              <p:par>
                                <p:cTn id="97" presetID="42" presetClass="entr" presetSubtype="0" fill="hold" nodeType="afterEffect">
                                  <p:stCondLst>
                                    <p:cond delay="0"/>
                                  </p:stCondLst>
                                  <p:childTnLst>
                                    <p:set>
                                      <p:cBhvr>
                                        <p:cTn id="98" dur="1" fill="hold">
                                          <p:stCondLst>
                                            <p:cond delay="0"/>
                                          </p:stCondLst>
                                        </p:cTn>
                                        <p:tgtEl>
                                          <p:spTgt spid="9"/>
                                        </p:tgtEl>
                                        <p:attrNameLst>
                                          <p:attrName>style.visibility</p:attrName>
                                        </p:attrNameLst>
                                      </p:cBhvr>
                                      <p:to>
                                        <p:strVal val="visible"/>
                                      </p:to>
                                    </p:set>
                                    <p:animEffect transition="in" filter="fade">
                                      <p:cBhvr>
                                        <p:cTn id="99" dur="1000"/>
                                        <p:tgtEl>
                                          <p:spTgt spid="9"/>
                                        </p:tgtEl>
                                      </p:cBhvr>
                                    </p:animEffect>
                                    <p:anim calcmode="lin" valueType="num">
                                      <p:cBhvr>
                                        <p:cTn id="100" dur="1000" fill="hold"/>
                                        <p:tgtEl>
                                          <p:spTgt spid="9"/>
                                        </p:tgtEl>
                                        <p:attrNameLst>
                                          <p:attrName>ppt_x</p:attrName>
                                        </p:attrNameLst>
                                      </p:cBhvr>
                                      <p:tavLst>
                                        <p:tav tm="0">
                                          <p:val>
                                            <p:strVal val="#ppt_x"/>
                                          </p:val>
                                        </p:tav>
                                        <p:tav tm="100000">
                                          <p:val>
                                            <p:strVal val="#ppt_x"/>
                                          </p:val>
                                        </p:tav>
                                      </p:tavLst>
                                    </p:anim>
                                    <p:anim calcmode="lin" valueType="num">
                                      <p:cBhvr>
                                        <p:cTn id="101" dur="1000" fill="hold"/>
                                        <p:tgtEl>
                                          <p:spTgt spid="9"/>
                                        </p:tgtEl>
                                        <p:attrNameLst>
                                          <p:attrName>ppt_y</p:attrName>
                                        </p:attrNameLst>
                                      </p:cBhvr>
                                      <p:tavLst>
                                        <p:tav tm="0">
                                          <p:val>
                                            <p:strVal val="#ppt_y+.1"/>
                                          </p:val>
                                        </p:tav>
                                        <p:tav tm="100000">
                                          <p:val>
                                            <p:strVal val="#ppt_y"/>
                                          </p:val>
                                        </p:tav>
                                      </p:tavLst>
                                    </p:anim>
                                  </p:childTnLst>
                                </p:cTn>
                              </p:par>
                            </p:childTnLst>
                          </p:cTn>
                        </p:par>
                        <p:par>
                          <p:cTn id="102" fill="hold">
                            <p:stCondLst>
                              <p:cond delay="3000"/>
                            </p:stCondLst>
                            <p:childTnLst>
                              <p:par>
                                <p:cTn id="103" presetID="22" presetClass="entr" presetSubtype="1" fill="hold" grpId="0" nodeType="afterEffect">
                                  <p:stCondLst>
                                    <p:cond delay="0"/>
                                  </p:stCondLst>
                                  <p:childTnLst>
                                    <p:set>
                                      <p:cBhvr>
                                        <p:cTn id="104" dur="1" fill="hold">
                                          <p:stCondLst>
                                            <p:cond delay="0"/>
                                          </p:stCondLst>
                                        </p:cTn>
                                        <p:tgtEl>
                                          <p:spTgt spid="18"/>
                                        </p:tgtEl>
                                        <p:attrNameLst>
                                          <p:attrName>style.visibility</p:attrName>
                                        </p:attrNameLst>
                                      </p:cBhvr>
                                      <p:to>
                                        <p:strVal val="visible"/>
                                      </p:to>
                                    </p:set>
                                    <p:animEffect transition="in" filter="wipe(up)">
                                      <p:cBhvr>
                                        <p:cTn id="105" dur="500"/>
                                        <p:tgtEl>
                                          <p:spTgt spid="18"/>
                                        </p:tgtEl>
                                      </p:cBhvr>
                                    </p:animEffect>
                                  </p:childTnLst>
                                </p:cTn>
                              </p:par>
                              <p:par>
                                <p:cTn id="106" presetID="1" presetClass="mediacall" presetSubtype="0" fill="hold" nodeType="withEffect">
                                  <p:stCondLst>
                                    <p:cond delay="0"/>
                                  </p:stCondLst>
                                  <p:childTnLst>
                                    <p:cmd type="call" cmd="playFrom(0.0)">
                                      <p:cBhvr>
                                        <p:cTn id="107" dur="313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8" fill="hold" display="0">
                  <p:stCondLst>
                    <p:cond delay="indefinite"/>
                  </p:stCondLst>
                  <p:endCondLst>
                    <p:cond evt="onStopAudio" delay="0">
                      <p:tgtEl>
                        <p:sldTgt/>
                      </p:tgtEl>
                    </p:cond>
                  </p:endCondLst>
                </p:cTn>
                <p:tgtEl>
                  <p:spTgt spid="5"/>
                </p:tgtEl>
              </p:cMediaNode>
            </p:audio>
          </p:childTnLst>
        </p:cTn>
      </p:par>
    </p:tnLst>
    <p:bldLst>
      <p:bldP spid="18" grpId="0" animBg="1"/>
      <p:bldP spid="25" grpId="0" animBg="1"/>
      <p:bldP spid="14" grpId="0" animBg="1"/>
      <p:bldP spid="15" grpId="0" animBg="1"/>
      <p:bldP spid="17" grpId="0" animBg="1"/>
      <p:bldP spid="19" grpId="0" animBg="1"/>
      <p:bldP spid="20" grpId="0" animBg="1"/>
      <p:bldP spid="21" grpId="0" animBg="1"/>
      <p:bldP spid="22"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1B1FC7B-F2B9-4700-B1FF-869D9A1CA986}"/>
              </a:ext>
            </a:extLst>
          </p:cNvPr>
          <p:cNvSpPr/>
          <p:nvPr/>
        </p:nvSpPr>
        <p:spPr>
          <a:xfrm>
            <a:off x="-15240" y="0"/>
            <a:ext cx="12192000" cy="6997700"/>
          </a:xfrm>
          <a:prstGeom prst="rect">
            <a:avLst/>
          </a:prstGeom>
          <a:solidFill>
            <a:schemeClr val="bg1"/>
          </a:solid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pic>
        <p:nvPicPr>
          <p:cNvPr id="8" name="Picture 7">
            <a:extLst>
              <a:ext uri="{FF2B5EF4-FFF2-40B4-BE49-F238E27FC236}">
                <a16:creationId xmlns:a16="http://schemas.microsoft.com/office/drawing/2014/main" id="{FB340769-FCD4-48AB-8A46-C9B7C4E90D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57035"/>
            <a:ext cx="12192000" cy="7995220"/>
          </a:xfrm>
          <a:prstGeom prst="rect">
            <a:avLst/>
          </a:prstGeom>
        </p:spPr>
      </p:pic>
      <p:pic>
        <p:nvPicPr>
          <p:cNvPr id="5" name="Picture 4">
            <a:extLst>
              <a:ext uri="{FF2B5EF4-FFF2-40B4-BE49-F238E27FC236}">
                <a16:creationId xmlns:a16="http://schemas.microsoft.com/office/drawing/2014/main" id="{5275136B-9834-4B4D-B15C-C7468A512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9" y="-568610"/>
            <a:ext cx="12192000" cy="7995220"/>
          </a:xfrm>
          <a:prstGeom prst="rect">
            <a:avLst/>
          </a:prstGeom>
        </p:spPr>
      </p:pic>
      <p:sp>
        <p:nvSpPr>
          <p:cNvPr id="25" name="Shape 58"/>
          <p:cNvSpPr/>
          <p:nvPr/>
        </p:nvSpPr>
        <p:spPr>
          <a:xfrm flipV="1">
            <a:off x="6096000" y="0"/>
            <a:ext cx="0" cy="2743200"/>
          </a:xfrm>
          <a:prstGeom prst="line">
            <a:avLst/>
          </a:prstGeom>
          <a:ln w="38100" cap="rnd">
            <a:solidFill>
              <a:schemeClr val="accent1"/>
            </a:solidFill>
            <a:prstDash val="solid"/>
            <a:round/>
          </a:ln>
        </p:spPr>
        <p:txBody>
          <a:bodyPr lIns="50800" tIns="50800" rIns="50800" bIns="50800" anchor="ctr"/>
          <a:lstStyle/>
          <a:p>
            <a:pPr lvl="0"/>
            <a:endParaRPr/>
          </a:p>
        </p:txBody>
      </p:sp>
      <p:grpSp>
        <p:nvGrpSpPr>
          <p:cNvPr id="2" name="Group 1"/>
          <p:cNvGrpSpPr/>
          <p:nvPr/>
        </p:nvGrpSpPr>
        <p:grpSpPr>
          <a:xfrm>
            <a:off x="5217368" y="2765117"/>
            <a:ext cx="1757263" cy="1757263"/>
            <a:chOff x="3693367" y="2765116"/>
            <a:chExt cx="1757263" cy="1757263"/>
          </a:xfrm>
          <a:solidFill>
            <a:schemeClr val="accent1"/>
          </a:solidFill>
        </p:grpSpPr>
        <p:sp>
          <p:nvSpPr>
            <p:cNvPr id="27" name="Shape 176"/>
            <p:cNvSpPr/>
            <p:nvPr/>
          </p:nvSpPr>
          <p:spPr>
            <a:xfrm>
              <a:off x="3693367" y="2765116"/>
              <a:ext cx="1757263" cy="17572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25400" cap="flat">
              <a:solidFill>
                <a:schemeClr val="accent1"/>
              </a:solidFill>
              <a:prstDash val="solid"/>
              <a:miter lim="400000"/>
            </a:ln>
            <a:effectLst/>
          </p:spPr>
          <p:txBody>
            <a:bodyPr wrap="square" lIns="50800" tIns="50800" rIns="50800" bIns="50800" numCol="1" anchor="ctr">
              <a:noAutofit/>
            </a:bodyPr>
            <a:lstStyle/>
            <a:p>
              <a:pPr lvl="0"/>
              <a:endParaRPr/>
            </a:p>
          </p:txBody>
        </p:sp>
        <p:sp>
          <p:nvSpPr>
            <p:cNvPr id="13" name="Shape 229"/>
            <p:cNvSpPr/>
            <p:nvPr/>
          </p:nvSpPr>
          <p:spPr>
            <a:xfrm>
              <a:off x="3858227" y="3298042"/>
              <a:ext cx="1423686" cy="635739"/>
            </a:xfrm>
            <a:custGeom>
              <a:avLst/>
              <a:gdLst/>
              <a:ahLst/>
              <a:cxnLst>
                <a:cxn ang="0">
                  <a:pos x="wd2" y="hd2"/>
                </a:cxn>
                <a:cxn ang="5400000">
                  <a:pos x="wd2" y="hd2"/>
                </a:cxn>
                <a:cxn ang="10800000">
                  <a:pos x="wd2" y="hd2"/>
                </a:cxn>
                <a:cxn ang="16200000">
                  <a:pos x="wd2" y="hd2"/>
                </a:cxn>
              </a:cxnLst>
              <a:rect l="0" t="0" r="r" b="b"/>
              <a:pathLst>
                <a:path w="21600" h="21600" extrusionOk="0">
                  <a:moveTo>
                    <a:pt x="12281" y="13211"/>
                  </a:moveTo>
                  <a:cubicBezTo>
                    <a:pt x="11747" y="14381"/>
                    <a:pt x="9458" y="18011"/>
                    <a:pt x="9360" y="18165"/>
                  </a:cubicBezTo>
                  <a:cubicBezTo>
                    <a:pt x="9249" y="18377"/>
                    <a:pt x="8939" y="18735"/>
                    <a:pt x="8644" y="18441"/>
                  </a:cubicBezTo>
                  <a:cubicBezTo>
                    <a:pt x="8559" y="18357"/>
                    <a:pt x="8459" y="18187"/>
                    <a:pt x="8459" y="17853"/>
                  </a:cubicBezTo>
                  <a:cubicBezTo>
                    <a:pt x="8459" y="17530"/>
                    <a:pt x="8554" y="17204"/>
                    <a:pt x="8565" y="17168"/>
                  </a:cubicBezTo>
                  <a:lnTo>
                    <a:pt x="9680" y="13369"/>
                  </a:lnTo>
                  <a:cubicBezTo>
                    <a:pt x="9471" y="13239"/>
                    <a:pt x="9111" y="13015"/>
                    <a:pt x="8832" y="12829"/>
                  </a:cubicBezTo>
                  <a:lnTo>
                    <a:pt x="8758" y="12781"/>
                  </a:lnTo>
                  <a:cubicBezTo>
                    <a:pt x="8476" y="12597"/>
                    <a:pt x="8124" y="12367"/>
                    <a:pt x="8124" y="11770"/>
                  </a:cubicBezTo>
                  <a:cubicBezTo>
                    <a:pt x="8124" y="11484"/>
                    <a:pt x="8211" y="11152"/>
                    <a:pt x="8393" y="10758"/>
                  </a:cubicBezTo>
                  <a:cubicBezTo>
                    <a:pt x="8927" y="9588"/>
                    <a:pt x="11216" y="5958"/>
                    <a:pt x="11314" y="5804"/>
                  </a:cubicBezTo>
                  <a:cubicBezTo>
                    <a:pt x="11426" y="5592"/>
                    <a:pt x="11735" y="5234"/>
                    <a:pt x="12030" y="5528"/>
                  </a:cubicBezTo>
                  <a:cubicBezTo>
                    <a:pt x="12115" y="5612"/>
                    <a:pt x="12215" y="5782"/>
                    <a:pt x="12215" y="6116"/>
                  </a:cubicBezTo>
                  <a:cubicBezTo>
                    <a:pt x="12215" y="6438"/>
                    <a:pt x="12120" y="6765"/>
                    <a:pt x="12110" y="6801"/>
                  </a:cubicBezTo>
                  <a:lnTo>
                    <a:pt x="10992" y="10600"/>
                  </a:lnTo>
                  <a:cubicBezTo>
                    <a:pt x="11203" y="10730"/>
                    <a:pt x="11563" y="10954"/>
                    <a:pt x="11842" y="11140"/>
                  </a:cubicBezTo>
                  <a:lnTo>
                    <a:pt x="11916" y="11188"/>
                  </a:lnTo>
                  <a:cubicBezTo>
                    <a:pt x="12198" y="11372"/>
                    <a:pt x="12550" y="11602"/>
                    <a:pt x="12550" y="12201"/>
                  </a:cubicBezTo>
                  <a:cubicBezTo>
                    <a:pt x="12550" y="12485"/>
                    <a:pt x="12462" y="12817"/>
                    <a:pt x="12281" y="13211"/>
                  </a:cubicBezTo>
                  <a:close/>
                  <a:moveTo>
                    <a:pt x="16430" y="6048"/>
                  </a:moveTo>
                  <a:cubicBezTo>
                    <a:pt x="16132" y="6048"/>
                    <a:pt x="15840" y="6088"/>
                    <a:pt x="15557" y="6162"/>
                  </a:cubicBezTo>
                  <a:cubicBezTo>
                    <a:pt x="14848" y="2597"/>
                    <a:pt x="12653" y="0"/>
                    <a:pt x="10054" y="0"/>
                  </a:cubicBezTo>
                  <a:cubicBezTo>
                    <a:pt x="6881" y="0"/>
                    <a:pt x="4310" y="3869"/>
                    <a:pt x="4310" y="8641"/>
                  </a:cubicBezTo>
                  <a:cubicBezTo>
                    <a:pt x="4310" y="9067"/>
                    <a:pt x="4330" y="9486"/>
                    <a:pt x="4369" y="9896"/>
                  </a:cubicBezTo>
                  <a:cubicBezTo>
                    <a:pt x="4217" y="9868"/>
                    <a:pt x="4064" y="9850"/>
                    <a:pt x="3906" y="9850"/>
                  </a:cubicBezTo>
                  <a:cubicBezTo>
                    <a:pt x="1749" y="9850"/>
                    <a:pt x="0" y="12481"/>
                    <a:pt x="0" y="15726"/>
                  </a:cubicBezTo>
                  <a:cubicBezTo>
                    <a:pt x="0" y="18969"/>
                    <a:pt x="1749" y="21600"/>
                    <a:pt x="3906" y="21600"/>
                  </a:cubicBezTo>
                  <a:lnTo>
                    <a:pt x="16430" y="21600"/>
                  </a:lnTo>
                  <a:cubicBezTo>
                    <a:pt x="19285" y="21600"/>
                    <a:pt x="21600" y="18119"/>
                    <a:pt x="21600" y="13823"/>
                  </a:cubicBezTo>
                  <a:cubicBezTo>
                    <a:pt x="21600" y="9530"/>
                    <a:pt x="19285" y="6048"/>
                    <a:pt x="16430" y="6048"/>
                  </a:cubicBezTo>
                  <a:close/>
                </a:path>
              </a:pathLst>
            </a:custGeom>
            <a:noFill/>
            <a:ln w="12700" cap="flat">
              <a:noFill/>
              <a:miter lim="400000"/>
            </a:ln>
            <a:effectLst/>
          </p:spPr>
          <p:txBody>
            <a:bodyPr wrap="square" lIns="38100" tIns="38100" rIns="38100" bIns="38100" numCol="1" anchor="ctr">
              <a:noAutofit/>
            </a:bodyPr>
            <a:lstStyle/>
            <a:p>
              <a:pPr lvl="0" algn="ctr"/>
              <a:r>
                <a:rPr lang="en-US" dirty="0">
                  <a:solidFill>
                    <a:schemeClr val="bg1"/>
                  </a:solidFill>
                  <a:latin typeface="+mj-lt"/>
                </a:rPr>
                <a:t>Mapping</a:t>
              </a:r>
              <a:endParaRPr dirty="0">
                <a:solidFill>
                  <a:schemeClr val="bg1"/>
                </a:solidFill>
                <a:latin typeface="+mj-lt"/>
              </a:endParaRPr>
            </a:p>
          </p:txBody>
        </p:sp>
      </p:grpSp>
      <p:pic>
        <p:nvPicPr>
          <p:cNvPr id="3" name="Recorded Sound">
            <a:hlinkClick r:id="" action="ppaction://media"/>
            <a:extLst>
              <a:ext uri="{FF2B5EF4-FFF2-40B4-BE49-F238E27FC236}">
                <a16:creationId xmlns:a16="http://schemas.microsoft.com/office/drawing/2014/main" id="{77ED9377-9D7B-43A0-8AD9-DE5DACAC2B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487363" cy="487363"/>
          </a:xfrm>
          <a:prstGeom prst="rect">
            <a:avLst/>
          </a:prstGeom>
        </p:spPr>
      </p:pic>
    </p:spTree>
    <p:extLst>
      <p:ext uri="{BB962C8B-B14F-4D97-AF65-F5344CB8AC3E}">
        <p14:creationId xmlns:p14="http://schemas.microsoft.com/office/powerpoint/2010/main" val="55888808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1000" fill="hold"/>
                                        <p:tgtEl>
                                          <p:spTgt spid="8"/>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6" presetClass="entr" presetSubtype="16"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circle(in)">
                                      <p:cBhvr>
                                        <p:cTn id="21" dur="2000"/>
                                        <p:tgtEl>
                                          <p:spTgt spid="5"/>
                                        </p:tgtEl>
                                      </p:cBhvr>
                                    </p:animEffect>
                                  </p:childTnLst>
                                </p:cTn>
                              </p:par>
                              <p:par>
                                <p:cTn id="22" presetID="1" presetClass="mediacall" presetSubtype="0" fill="hold" nodeType="withEffect">
                                  <p:stCondLst>
                                    <p:cond delay="0"/>
                                  </p:stCondLst>
                                  <p:childTnLst>
                                    <p:cmd type="call" cmd="playFrom(0.0)">
                                      <p:cBhvr>
                                        <p:cTn id="23" dur="109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4" fill="hold" display="0">
                  <p:stCondLst>
                    <p:cond delay="indefinite"/>
                  </p:stCondLst>
                  <p:endCondLst>
                    <p:cond evt="onStopAudio" delay="0">
                      <p:tgtEl>
                        <p:sldTgt/>
                      </p:tgtEl>
                    </p:cond>
                  </p:endCondLst>
                </p:cTn>
                <p:tgtEl>
                  <p:spTgt spid="3"/>
                </p:tgtEl>
              </p:cMediaNode>
            </p:audio>
          </p:childTnLst>
        </p:cTn>
      </p:par>
    </p:tnLst>
    <p:bldLst>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AE02AF-8E12-4385-93C0-D8C1E94E770E}"/>
              </a:ext>
            </a:extLst>
          </p:cNvPr>
          <p:cNvSpPr/>
          <p:nvPr/>
        </p:nvSpPr>
        <p:spPr>
          <a:xfrm>
            <a:off x="-548384" y="-763930"/>
            <a:ext cx="13426184" cy="823153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10" name="Picture 9">
            <a:extLst>
              <a:ext uri="{FF2B5EF4-FFF2-40B4-BE49-F238E27FC236}">
                <a16:creationId xmlns:a16="http://schemas.microsoft.com/office/drawing/2014/main" id="{0B1DF9B1-ECE2-4006-ACDC-AC336212D302}"/>
              </a:ext>
            </a:extLst>
          </p:cNvPr>
          <p:cNvPicPr>
            <a:picLocks noChangeAspect="1"/>
          </p:cNvPicPr>
          <p:nvPr/>
        </p:nvPicPr>
        <p:blipFill rotWithShape="1">
          <a:blip r:embed="rId4">
            <a:alphaModFix/>
            <a:duotone>
              <a:schemeClr val="accent2">
                <a:shade val="45000"/>
                <a:satMod val="135000"/>
              </a:schemeClr>
              <a:prstClr val="white"/>
            </a:duotone>
          </a:blip>
          <a:srcRect l="24125" t="18889" r="27625" b="2932"/>
          <a:stretch/>
        </p:blipFill>
        <p:spPr>
          <a:xfrm>
            <a:off x="-6357" y="205923"/>
            <a:ext cx="7072695" cy="6446154"/>
          </a:xfrm>
          <a:prstGeom prst="rect">
            <a:avLst/>
          </a:prstGeom>
        </p:spPr>
      </p:pic>
      <p:pic>
        <p:nvPicPr>
          <p:cNvPr id="17" name="Picture 16">
            <a:extLst>
              <a:ext uri="{FF2B5EF4-FFF2-40B4-BE49-F238E27FC236}">
                <a16:creationId xmlns:a16="http://schemas.microsoft.com/office/drawing/2014/main" id="{391AE484-05ED-49A3-A022-44DCA7F6D7F9}"/>
              </a:ext>
            </a:extLst>
          </p:cNvPr>
          <p:cNvPicPr>
            <a:picLocks noChangeAspect="1"/>
          </p:cNvPicPr>
          <p:nvPr/>
        </p:nvPicPr>
        <p:blipFill rotWithShape="1">
          <a:blip r:embed="rId5">
            <a:duotone>
              <a:schemeClr val="accent2">
                <a:shade val="45000"/>
                <a:satMod val="135000"/>
              </a:schemeClr>
              <a:prstClr val="white"/>
            </a:duotone>
          </a:blip>
          <a:srcRect l="19125" t="38901" r="69461" b="53749"/>
          <a:stretch/>
        </p:blipFill>
        <p:spPr>
          <a:xfrm>
            <a:off x="7952002" y="3075947"/>
            <a:ext cx="497840" cy="373380"/>
          </a:xfrm>
          <a:prstGeom prst="rect">
            <a:avLst/>
          </a:prstGeom>
        </p:spPr>
      </p:pic>
      <p:sp>
        <p:nvSpPr>
          <p:cNvPr id="11" name="Title 1">
            <a:extLst>
              <a:ext uri="{FF2B5EF4-FFF2-40B4-BE49-F238E27FC236}">
                <a16:creationId xmlns:a16="http://schemas.microsoft.com/office/drawing/2014/main" id="{DBA766F3-1878-4A4F-915B-376EFBD3CF12}"/>
              </a:ext>
            </a:extLst>
          </p:cNvPr>
          <p:cNvSpPr>
            <a:spLocks noGrp="1"/>
          </p:cNvSpPr>
          <p:nvPr>
            <p:ph type="title"/>
          </p:nvPr>
        </p:nvSpPr>
        <p:spPr>
          <a:xfrm>
            <a:off x="6898251" y="640080"/>
            <a:ext cx="5189577" cy="1277983"/>
          </a:xfrm>
        </p:spPr>
        <p:txBody>
          <a:bodyPr vert="horz" lIns="91440" tIns="45720" rIns="91440" bIns="45720" rtlCol="0" anchor="b">
            <a:normAutofit fontScale="90000"/>
          </a:bodyPr>
          <a:lstStyle/>
          <a:p>
            <a:pPr algn="ctr"/>
            <a:r>
              <a:rPr lang="en-US" sz="4800" dirty="0">
                <a:solidFill>
                  <a:schemeClr val="tx1">
                    <a:lumMod val="75000"/>
                    <a:lumOff val="25000"/>
                  </a:schemeClr>
                </a:solidFill>
              </a:rPr>
              <a:t>Mangrove </a:t>
            </a:r>
            <a:br>
              <a:rPr lang="en-US" sz="4800" dirty="0">
                <a:solidFill>
                  <a:schemeClr val="tx1">
                    <a:lumMod val="75000"/>
                    <a:lumOff val="25000"/>
                  </a:schemeClr>
                </a:solidFill>
              </a:rPr>
            </a:br>
            <a:r>
              <a:rPr lang="en-US" sz="4800" dirty="0">
                <a:solidFill>
                  <a:schemeClr val="tx1">
                    <a:lumMod val="75000"/>
                    <a:lumOff val="25000"/>
                  </a:schemeClr>
                </a:solidFill>
              </a:rPr>
              <a:t>Vulnerability Map</a:t>
            </a:r>
            <a:br>
              <a:rPr lang="en-US" sz="4800" dirty="0">
                <a:solidFill>
                  <a:schemeClr val="tx1">
                    <a:lumMod val="75000"/>
                    <a:lumOff val="25000"/>
                  </a:schemeClr>
                </a:solidFill>
              </a:rPr>
            </a:br>
            <a:r>
              <a:rPr lang="en-US" sz="3100" i="1" dirty="0">
                <a:solidFill>
                  <a:schemeClr val="tx1">
                    <a:lumMod val="75000"/>
                    <a:lumOff val="25000"/>
                  </a:schemeClr>
                </a:solidFill>
              </a:rPr>
              <a:t>Cebu Province</a:t>
            </a:r>
          </a:p>
        </p:txBody>
      </p:sp>
      <p:sp>
        <p:nvSpPr>
          <p:cNvPr id="7" name="Rectangle 6">
            <a:extLst>
              <a:ext uri="{FF2B5EF4-FFF2-40B4-BE49-F238E27FC236}">
                <a16:creationId xmlns:a16="http://schemas.microsoft.com/office/drawing/2014/main" id="{2FDA2E19-CE31-40DF-9400-48FD076B65C6}"/>
              </a:ext>
            </a:extLst>
          </p:cNvPr>
          <p:cNvSpPr/>
          <p:nvPr/>
        </p:nvSpPr>
        <p:spPr>
          <a:xfrm>
            <a:off x="104172" y="68580"/>
            <a:ext cx="12002947" cy="6661829"/>
          </a:xfrm>
          <a:prstGeom prst="rect">
            <a:avLst/>
          </a:prstGeom>
          <a:noFill/>
          <a:ln w="88900" cmpd="thickThin">
            <a:solidFill>
              <a:schemeClr val="accent1">
                <a:lumMod val="5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3554" name="Picture 2">
            <a:extLst>
              <a:ext uri="{FF2B5EF4-FFF2-40B4-BE49-F238E27FC236}">
                <a16:creationId xmlns:a16="http://schemas.microsoft.com/office/drawing/2014/main" id="{2A211535-1F11-46D6-A19B-2EE2591F1E81}"/>
              </a:ext>
            </a:extLst>
          </p:cNvPr>
          <p:cNvPicPr>
            <a:picLocks noChangeAspect="1" noChangeArrowheads="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918589" y="6103864"/>
            <a:ext cx="1859160" cy="715062"/>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39E6B635-D613-4D0F-8356-594AB51C6259}"/>
              </a:ext>
            </a:extLst>
          </p:cNvPr>
          <p:cNvCxnSpPr>
            <a:cxnSpLocks/>
          </p:cNvCxnSpPr>
          <p:nvPr/>
        </p:nvCxnSpPr>
        <p:spPr>
          <a:xfrm>
            <a:off x="6898251" y="111760"/>
            <a:ext cx="0" cy="6588169"/>
          </a:xfrm>
          <a:prstGeom prst="line">
            <a:avLst/>
          </a:prstGeom>
          <a:ln w="2222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23558" name="Picture 6" descr="Related image">
            <a:extLst>
              <a:ext uri="{FF2B5EF4-FFF2-40B4-BE49-F238E27FC236}">
                <a16:creationId xmlns:a16="http://schemas.microsoft.com/office/drawing/2014/main" id="{0FE684AB-3B9A-45DF-BB24-ED499853D9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1480" y="250915"/>
            <a:ext cx="778329" cy="77832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458428E-2C8E-45A4-8964-CB4F5FD2B42F}"/>
              </a:ext>
            </a:extLst>
          </p:cNvPr>
          <p:cNvPicPr>
            <a:picLocks noChangeAspect="1"/>
          </p:cNvPicPr>
          <p:nvPr/>
        </p:nvPicPr>
        <p:blipFill rotWithShape="1">
          <a:blip r:embed="rId5">
            <a:duotone>
              <a:schemeClr val="accent2">
                <a:shade val="45000"/>
                <a:satMod val="135000"/>
              </a:schemeClr>
              <a:prstClr val="white"/>
            </a:duotone>
          </a:blip>
          <a:srcRect l="19125" t="23632" r="69461" b="69018"/>
          <a:stretch/>
        </p:blipFill>
        <p:spPr>
          <a:xfrm>
            <a:off x="7952002" y="2581533"/>
            <a:ext cx="497840" cy="373380"/>
          </a:xfrm>
          <a:prstGeom prst="rect">
            <a:avLst/>
          </a:prstGeom>
        </p:spPr>
      </p:pic>
      <p:pic>
        <p:nvPicPr>
          <p:cNvPr id="20" name="Picture 19">
            <a:extLst>
              <a:ext uri="{FF2B5EF4-FFF2-40B4-BE49-F238E27FC236}">
                <a16:creationId xmlns:a16="http://schemas.microsoft.com/office/drawing/2014/main" id="{729DE4A5-7B5B-4D15-B4E0-6E87D5521AF8}"/>
              </a:ext>
            </a:extLst>
          </p:cNvPr>
          <p:cNvPicPr>
            <a:picLocks noChangeAspect="1"/>
          </p:cNvPicPr>
          <p:nvPr/>
        </p:nvPicPr>
        <p:blipFill rotWithShape="1">
          <a:blip r:embed="rId5">
            <a:duotone>
              <a:schemeClr val="accent2">
                <a:shade val="45000"/>
                <a:satMod val="135000"/>
              </a:schemeClr>
              <a:prstClr val="white"/>
            </a:duotone>
          </a:blip>
          <a:srcRect l="19125" t="54362" r="69461" b="38288"/>
          <a:stretch/>
        </p:blipFill>
        <p:spPr>
          <a:xfrm>
            <a:off x="7952002" y="3573640"/>
            <a:ext cx="497840" cy="373380"/>
          </a:xfrm>
          <a:prstGeom prst="rect">
            <a:avLst/>
          </a:prstGeom>
        </p:spPr>
      </p:pic>
      <p:pic>
        <p:nvPicPr>
          <p:cNvPr id="21" name="Picture 20">
            <a:extLst>
              <a:ext uri="{FF2B5EF4-FFF2-40B4-BE49-F238E27FC236}">
                <a16:creationId xmlns:a16="http://schemas.microsoft.com/office/drawing/2014/main" id="{8CAB9366-6947-4AB0-854B-1EAFF5055117}"/>
              </a:ext>
            </a:extLst>
          </p:cNvPr>
          <p:cNvPicPr>
            <a:picLocks noChangeAspect="1"/>
          </p:cNvPicPr>
          <p:nvPr/>
        </p:nvPicPr>
        <p:blipFill rotWithShape="1">
          <a:blip r:embed="rId5">
            <a:duotone>
              <a:schemeClr val="accent2">
                <a:shade val="45000"/>
                <a:satMod val="135000"/>
              </a:schemeClr>
              <a:prstClr val="white"/>
            </a:duotone>
          </a:blip>
          <a:srcRect l="19125" t="69140" r="69461" b="23510"/>
          <a:stretch/>
        </p:blipFill>
        <p:spPr>
          <a:xfrm>
            <a:off x="7952002" y="4034636"/>
            <a:ext cx="497840" cy="373380"/>
          </a:xfrm>
          <a:prstGeom prst="rect">
            <a:avLst/>
          </a:prstGeom>
        </p:spPr>
      </p:pic>
      <p:pic>
        <p:nvPicPr>
          <p:cNvPr id="22" name="Picture 21">
            <a:extLst>
              <a:ext uri="{FF2B5EF4-FFF2-40B4-BE49-F238E27FC236}">
                <a16:creationId xmlns:a16="http://schemas.microsoft.com/office/drawing/2014/main" id="{5854E117-EEBA-45C7-9174-8B99FA1542B2}"/>
              </a:ext>
            </a:extLst>
          </p:cNvPr>
          <p:cNvPicPr>
            <a:picLocks noChangeAspect="1"/>
          </p:cNvPicPr>
          <p:nvPr/>
        </p:nvPicPr>
        <p:blipFill rotWithShape="1">
          <a:blip r:embed="rId5">
            <a:duotone>
              <a:schemeClr val="accent2">
                <a:shade val="45000"/>
                <a:satMod val="135000"/>
              </a:schemeClr>
              <a:prstClr val="white"/>
            </a:duotone>
          </a:blip>
          <a:srcRect l="19125" t="84056" r="69461" b="8234"/>
          <a:stretch/>
        </p:blipFill>
        <p:spPr>
          <a:xfrm>
            <a:off x="7952002" y="4489337"/>
            <a:ext cx="497840" cy="391668"/>
          </a:xfrm>
          <a:prstGeom prst="rect">
            <a:avLst/>
          </a:prstGeom>
        </p:spPr>
      </p:pic>
      <p:sp>
        <p:nvSpPr>
          <p:cNvPr id="15" name="TextBox 14">
            <a:extLst>
              <a:ext uri="{FF2B5EF4-FFF2-40B4-BE49-F238E27FC236}">
                <a16:creationId xmlns:a16="http://schemas.microsoft.com/office/drawing/2014/main" id="{2BA270AD-154E-4DEE-86FD-3E6C263BE241}"/>
              </a:ext>
            </a:extLst>
          </p:cNvPr>
          <p:cNvSpPr txBox="1"/>
          <p:nvPr/>
        </p:nvSpPr>
        <p:spPr>
          <a:xfrm>
            <a:off x="8471593" y="2585581"/>
            <a:ext cx="3217762" cy="369332"/>
          </a:xfrm>
          <a:prstGeom prst="rect">
            <a:avLst/>
          </a:prstGeom>
          <a:noFill/>
        </p:spPr>
        <p:txBody>
          <a:bodyPr wrap="square" rtlCol="0">
            <a:spAutoFit/>
          </a:bodyPr>
          <a:lstStyle/>
          <a:p>
            <a:r>
              <a:rPr lang="en-PH" dirty="0"/>
              <a:t>Very Low Vulnerability</a:t>
            </a:r>
          </a:p>
        </p:txBody>
      </p:sp>
      <p:sp>
        <p:nvSpPr>
          <p:cNvPr id="24" name="TextBox 23">
            <a:extLst>
              <a:ext uri="{FF2B5EF4-FFF2-40B4-BE49-F238E27FC236}">
                <a16:creationId xmlns:a16="http://schemas.microsoft.com/office/drawing/2014/main" id="{F790EEEB-459F-4113-B638-3DA231B0089D}"/>
              </a:ext>
            </a:extLst>
          </p:cNvPr>
          <p:cNvSpPr txBox="1"/>
          <p:nvPr/>
        </p:nvSpPr>
        <p:spPr>
          <a:xfrm>
            <a:off x="8471593" y="3084603"/>
            <a:ext cx="3217762" cy="369332"/>
          </a:xfrm>
          <a:prstGeom prst="rect">
            <a:avLst/>
          </a:prstGeom>
          <a:noFill/>
        </p:spPr>
        <p:txBody>
          <a:bodyPr wrap="square" rtlCol="0">
            <a:spAutoFit/>
          </a:bodyPr>
          <a:lstStyle/>
          <a:p>
            <a:r>
              <a:rPr lang="en-PH" dirty="0"/>
              <a:t>Low Vulnerability</a:t>
            </a:r>
          </a:p>
        </p:txBody>
      </p:sp>
      <p:sp>
        <p:nvSpPr>
          <p:cNvPr id="25" name="TextBox 24">
            <a:extLst>
              <a:ext uri="{FF2B5EF4-FFF2-40B4-BE49-F238E27FC236}">
                <a16:creationId xmlns:a16="http://schemas.microsoft.com/office/drawing/2014/main" id="{F520C24B-E948-4D3C-961E-40C768D5D00F}"/>
              </a:ext>
            </a:extLst>
          </p:cNvPr>
          <p:cNvSpPr txBox="1"/>
          <p:nvPr/>
        </p:nvSpPr>
        <p:spPr>
          <a:xfrm>
            <a:off x="8490217" y="3573640"/>
            <a:ext cx="3217762" cy="369332"/>
          </a:xfrm>
          <a:prstGeom prst="rect">
            <a:avLst/>
          </a:prstGeom>
          <a:noFill/>
        </p:spPr>
        <p:txBody>
          <a:bodyPr wrap="square" rtlCol="0">
            <a:spAutoFit/>
          </a:bodyPr>
          <a:lstStyle/>
          <a:p>
            <a:r>
              <a:rPr lang="en-PH" dirty="0" err="1"/>
              <a:t>MediumVulnerability</a:t>
            </a:r>
            <a:endParaRPr lang="en-PH" dirty="0"/>
          </a:p>
        </p:txBody>
      </p:sp>
      <p:sp>
        <p:nvSpPr>
          <p:cNvPr id="26" name="TextBox 25">
            <a:extLst>
              <a:ext uri="{FF2B5EF4-FFF2-40B4-BE49-F238E27FC236}">
                <a16:creationId xmlns:a16="http://schemas.microsoft.com/office/drawing/2014/main" id="{32EF3C30-B7A6-4357-9FF2-03F3574CB3E8}"/>
              </a:ext>
            </a:extLst>
          </p:cNvPr>
          <p:cNvSpPr txBox="1"/>
          <p:nvPr/>
        </p:nvSpPr>
        <p:spPr>
          <a:xfrm>
            <a:off x="8490217" y="4034636"/>
            <a:ext cx="3217762" cy="369332"/>
          </a:xfrm>
          <a:prstGeom prst="rect">
            <a:avLst/>
          </a:prstGeom>
          <a:noFill/>
        </p:spPr>
        <p:txBody>
          <a:bodyPr wrap="square" rtlCol="0">
            <a:spAutoFit/>
          </a:bodyPr>
          <a:lstStyle/>
          <a:p>
            <a:r>
              <a:rPr lang="en-PH" dirty="0" err="1"/>
              <a:t>HighVulnerability</a:t>
            </a:r>
            <a:endParaRPr lang="en-PH" dirty="0"/>
          </a:p>
        </p:txBody>
      </p:sp>
      <p:sp>
        <p:nvSpPr>
          <p:cNvPr id="27" name="TextBox 26">
            <a:extLst>
              <a:ext uri="{FF2B5EF4-FFF2-40B4-BE49-F238E27FC236}">
                <a16:creationId xmlns:a16="http://schemas.microsoft.com/office/drawing/2014/main" id="{6B4E03BC-A60B-4ADB-936E-BE9942ADA74E}"/>
              </a:ext>
            </a:extLst>
          </p:cNvPr>
          <p:cNvSpPr txBox="1"/>
          <p:nvPr/>
        </p:nvSpPr>
        <p:spPr>
          <a:xfrm>
            <a:off x="8467470" y="4511673"/>
            <a:ext cx="3217762" cy="369332"/>
          </a:xfrm>
          <a:prstGeom prst="rect">
            <a:avLst/>
          </a:prstGeom>
          <a:noFill/>
        </p:spPr>
        <p:txBody>
          <a:bodyPr wrap="square" rtlCol="0">
            <a:spAutoFit/>
          </a:bodyPr>
          <a:lstStyle/>
          <a:p>
            <a:r>
              <a:rPr lang="en-PH" dirty="0"/>
              <a:t>Very High Vulnerability</a:t>
            </a:r>
          </a:p>
        </p:txBody>
      </p:sp>
      <p:pic>
        <p:nvPicPr>
          <p:cNvPr id="2" name="Recorded Sound">
            <a:hlinkClick r:id="" action="ppaction://media"/>
            <a:extLst>
              <a:ext uri="{FF2B5EF4-FFF2-40B4-BE49-F238E27FC236}">
                <a16:creationId xmlns:a16="http://schemas.microsoft.com/office/drawing/2014/main" id="{BBBC21CB-80AC-4048-99DE-182512B6791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56962" y="5860182"/>
            <a:ext cx="487363" cy="487363"/>
          </a:xfrm>
          <a:prstGeom prst="rect">
            <a:avLst/>
          </a:prstGeom>
        </p:spPr>
      </p:pic>
    </p:spTree>
    <p:extLst>
      <p:ext uri="{BB962C8B-B14F-4D97-AF65-F5344CB8AC3E}">
        <p14:creationId xmlns:p14="http://schemas.microsoft.com/office/powerpoint/2010/main" val="37461459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
                                      <p:cBhvr>
                                        <p:cTn id="6" dur="19561" fill="hold"/>
                                        <p:tgtEl>
                                          <p:spTgt spid="2"/>
                                        </p:tgtEl>
                                      </p:cBhvr>
                                    </p:cmd>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 presetClass="entr" presetSubtype="0" fill="hold" nodeType="withEffect">
                                  <p:stCondLst>
                                    <p:cond delay="0"/>
                                  </p:stCondLst>
                                  <p:childTnLst>
                                    <p:set>
                                      <p:cBhvr>
                                        <p:cTn id="11" dur="1" fill="hold">
                                          <p:stCondLst>
                                            <p:cond delay="1999"/>
                                          </p:stCondLst>
                                        </p:cTn>
                                        <p:tgtEl>
                                          <p:spTgt spid="10"/>
                                        </p:tgtEl>
                                        <p:attrNameLst>
                                          <p:attrName>style.visibility</p:attrName>
                                        </p:attrNameLst>
                                      </p:cBhvr>
                                      <p:to>
                                        <p:strVal val="visible"/>
                                      </p:to>
                                    </p:set>
                                  </p:childTnLst>
                                </p:cTn>
                              </p:par>
                              <p:par>
                                <p:cTn id="12" presetID="10" presetClass="entr" presetSubtype="0" fill="hold"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10" presetClass="entr" presetSubtype="0" fill="hold" nodeType="withEffect">
                                  <p:stCondLst>
                                    <p:cond delay="0"/>
                                  </p:stCondLst>
                                  <p:childTnLst>
                                    <p:set>
                                      <p:cBhvr>
                                        <p:cTn id="16" dur="1" fill="hold">
                                          <p:stCondLst>
                                            <p:cond delay="0"/>
                                          </p:stCondLst>
                                        </p:cTn>
                                        <p:tgtEl>
                                          <p:spTgt spid="23554"/>
                                        </p:tgtEl>
                                        <p:attrNameLst>
                                          <p:attrName>style.visibility</p:attrName>
                                        </p:attrNameLst>
                                      </p:cBhvr>
                                      <p:to>
                                        <p:strVal val="visible"/>
                                      </p:to>
                                    </p:set>
                                    <p:animEffect transition="in" filter="fade">
                                      <p:cBhvr>
                                        <p:cTn id="17" dur="500"/>
                                        <p:tgtEl>
                                          <p:spTgt spid="23554"/>
                                        </p:tgtEl>
                                      </p:cBhvr>
                                    </p:animEffect>
                                  </p:childTnLst>
                                </p:cTn>
                              </p:par>
                              <p:par>
                                <p:cTn id="18" presetID="10" presetClass="entr" presetSubtype="0" fill="hold" nodeType="withEffect">
                                  <p:stCondLst>
                                    <p:cond delay="0"/>
                                  </p:stCondLst>
                                  <p:childTnLst>
                                    <p:set>
                                      <p:cBhvr>
                                        <p:cTn id="19" dur="1" fill="hold">
                                          <p:stCondLst>
                                            <p:cond delay="0"/>
                                          </p:stCondLst>
                                        </p:cTn>
                                        <p:tgtEl>
                                          <p:spTgt spid="23558"/>
                                        </p:tgtEl>
                                        <p:attrNameLst>
                                          <p:attrName>style.visibility</p:attrName>
                                        </p:attrNameLst>
                                      </p:cBhvr>
                                      <p:to>
                                        <p:strVal val="visible"/>
                                      </p:to>
                                    </p:set>
                                    <p:animEffect transition="in" filter="fade">
                                      <p:cBhvr>
                                        <p:cTn id="20" dur="500"/>
                                        <p:tgtEl>
                                          <p:spTgt spid="2355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54" fill="hold" display="0">
                  <p:stCondLst>
                    <p:cond delay="indefinite"/>
                  </p:stCondLst>
                  <p:endCondLst>
                    <p:cond evt="onStopAudio" delay="0">
                      <p:tgtEl>
                        <p:sldTgt/>
                      </p:tgtEl>
                    </p:cond>
                  </p:endCondLst>
                </p:cTn>
                <p:tgtEl>
                  <p:spTgt spid="2"/>
                </p:tgtEl>
              </p:cMediaNode>
            </p:audio>
          </p:childTnLst>
        </p:cTn>
      </p:par>
    </p:tnLst>
    <p:bldLst>
      <p:bldP spid="11" grpId="0"/>
      <p:bldP spid="7" grpId="0" animBg="1"/>
      <p:bldP spid="15" grpId="0"/>
      <p:bldP spid="24" grpId="0"/>
      <p:bldP spid="25" grpId="0"/>
      <p:bldP spid="26" grpId="0"/>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green leaf trees near body of water">
            <a:extLst>
              <a:ext uri="{FF2B5EF4-FFF2-40B4-BE49-F238E27FC236}">
                <a16:creationId xmlns:a16="http://schemas.microsoft.com/office/drawing/2014/main" id="{4CA20F33-100A-4F03-9207-F88603370C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120" y="15240"/>
            <a:ext cx="457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2A9F8D8-B323-45BA-992B-1C9643960750}"/>
              </a:ext>
            </a:extLst>
          </p:cNvPr>
          <p:cNvSpPr>
            <a:spLocks noGrp="1"/>
          </p:cNvSpPr>
          <p:nvPr>
            <p:ph type="title"/>
          </p:nvPr>
        </p:nvSpPr>
        <p:spPr>
          <a:xfrm>
            <a:off x="457200" y="5654040"/>
            <a:ext cx="3200400" cy="805744"/>
          </a:xfrm>
        </p:spPr>
        <p:txBody>
          <a:bodyPr anchor="t">
            <a:normAutofit/>
          </a:bodyPr>
          <a:lstStyle/>
          <a:p>
            <a:r>
              <a:rPr lang="en-PH" sz="3800" b="1" dirty="0"/>
              <a:t>Limitations</a:t>
            </a:r>
          </a:p>
        </p:txBody>
      </p:sp>
      <p:sp>
        <p:nvSpPr>
          <p:cNvPr id="6" name="Text Placeholder 5">
            <a:extLst>
              <a:ext uri="{FF2B5EF4-FFF2-40B4-BE49-F238E27FC236}">
                <a16:creationId xmlns:a16="http://schemas.microsoft.com/office/drawing/2014/main" id="{B07F629E-A488-4479-8A8C-DF33A32D5EDF}"/>
              </a:ext>
            </a:extLst>
          </p:cNvPr>
          <p:cNvSpPr>
            <a:spLocks noGrp="1"/>
          </p:cNvSpPr>
          <p:nvPr>
            <p:ph type="body" sz="half" idx="2"/>
          </p:nvPr>
        </p:nvSpPr>
        <p:spPr>
          <a:xfrm>
            <a:off x="457200" y="783350"/>
            <a:ext cx="3200400" cy="3379124"/>
          </a:xfrm>
        </p:spPr>
        <p:txBody>
          <a:bodyPr anchor="b"/>
          <a:lstStyle/>
          <a:p>
            <a:endParaRPr lang="en-PH" dirty="0"/>
          </a:p>
        </p:txBody>
      </p:sp>
      <p:sp>
        <p:nvSpPr>
          <p:cNvPr id="2" name="Footer Placeholder 1">
            <a:extLst>
              <a:ext uri="{FF2B5EF4-FFF2-40B4-BE49-F238E27FC236}">
                <a16:creationId xmlns:a16="http://schemas.microsoft.com/office/drawing/2014/main" id="{3C4F9356-29C0-4A80-8D5A-11AEB735FEC9}"/>
              </a:ext>
            </a:extLst>
          </p:cNvPr>
          <p:cNvSpPr>
            <a:spLocks noGrp="1"/>
          </p:cNvSpPr>
          <p:nvPr>
            <p:ph type="ftr" sz="quarter" idx="11"/>
          </p:nvPr>
        </p:nvSpPr>
        <p:spPr/>
        <p:txBody>
          <a:bodyPr/>
          <a:lstStyle/>
          <a:p>
            <a:r>
              <a:rPr lang="en-US"/>
              <a:t>Vulnerability of Mangrove Forests </a:t>
            </a:r>
            <a:endParaRPr lang="en-PH" dirty="0"/>
          </a:p>
        </p:txBody>
      </p:sp>
      <p:sp>
        <p:nvSpPr>
          <p:cNvPr id="3" name="Slide Number Placeholder 2">
            <a:extLst>
              <a:ext uri="{FF2B5EF4-FFF2-40B4-BE49-F238E27FC236}">
                <a16:creationId xmlns:a16="http://schemas.microsoft.com/office/drawing/2014/main" id="{0EB84831-7BD3-4C02-B33D-F04745DBECBB}"/>
              </a:ext>
            </a:extLst>
          </p:cNvPr>
          <p:cNvSpPr>
            <a:spLocks noGrp="1"/>
          </p:cNvSpPr>
          <p:nvPr>
            <p:ph type="sldNum" sz="quarter" idx="12"/>
          </p:nvPr>
        </p:nvSpPr>
        <p:spPr/>
        <p:txBody>
          <a:bodyPr/>
          <a:lstStyle/>
          <a:p>
            <a:fld id="{9F909BAD-3646-402D-AC30-3DBF86AA0FCB}" type="slidenum">
              <a:rPr lang="en-PH" smtClean="0"/>
              <a:t>18</a:t>
            </a:fld>
            <a:endParaRPr lang="en-PH"/>
          </a:p>
        </p:txBody>
      </p:sp>
      <p:sp>
        <p:nvSpPr>
          <p:cNvPr id="7" name="Content Placeholder 2">
            <a:extLst>
              <a:ext uri="{FF2B5EF4-FFF2-40B4-BE49-F238E27FC236}">
                <a16:creationId xmlns:a16="http://schemas.microsoft.com/office/drawing/2014/main" id="{BAAA6660-9263-4692-B317-DB28AA3241C6}"/>
              </a:ext>
            </a:extLst>
          </p:cNvPr>
          <p:cNvSpPr>
            <a:spLocks noGrp="1"/>
          </p:cNvSpPr>
          <p:nvPr>
            <p:ph idx="1"/>
          </p:nvPr>
        </p:nvSpPr>
        <p:spPr>
          <a:xfrm>
            <a:off x="4800600" y="304801"/>
            <a:ext cx="6492240" cy="6154984"/>
          </a:xfrm>
        </p:spPr>
        <p:txBody>
          <a:bodyPr>
            <a:noAutofit/>
          </a:bodyPr>
          <a:lstStyle/>
          <a:p>
            <a:pPr>
              <a:lnSpc>
                <a:spcPct val="150000"/>
              </a:lnSpc>
              <a:buFont typeface="Wingdings" panose="05000000000000000000" pitchFamily="2" charset="2"/>
              <a:buChar char="v"/>
            </a:pPr>
            <a:r>
              <a:rPr lang="en-US" sz="1600" dirty="0"/>
              <a:t>This study is focused on the mangrove forests located in the province of Cebu in the Philippines. </a:t>
            </a:r>
          </a:p>
          <a:p>
            <a:pPr>
              <a:lnSpc>
                <a:spcPct val="150000"/>
              </a:lnSpc>
              <a:buFont typeface="Wingdings" panose="05000000000000000000" pitchFamily="2" charset="2"/>
              <a:buChar char="v"/>
            </a:pPr>
            <a:r>
              <a:rPr lang="en-US" sz="1600" dirty="0"/>
              <a:t>The proposed indicators that are under the different factors might be limited due to financial and time constraints of the project, however the replicability of the presented method should still accommodate if in case a new variable is introduced. </a:t>
            </a:r>
          </a:p>
          <a:p>
            <a:pPr>
              <a:lnSpc>
                <a:spcPct val="150000"/>
              </a:lnSpc>
              <a:buFont typeface="Wingdings" panose="05000000000000000000" pitchFamily="2" charset="2"/>
              <a:buChar char="v"/>
            </a:pPr>
            <a:r>
              <a:rPr lang="en-US" sz="1600" dirty="0"/>
              <a:t>The proposed vulnerability framework is also based on the current and accessible researches regarding coastal vulnerability alone, thus all vulnerability methods that are not apt for coastal areas has not been explored. </a:t>
            </a:r>
          </a:p>
          <a:p>
            <a:pPr>
              <a:lnSpc>
                <a:spcPct val="150000"/>
              </a:lnSpc>
              <a:buFont typeface="Wingdings" panose="05000000000000000000" pitchFamily="2" charset="2"/>
              <a:buChar char="v"/>
            </a:pPr>
            <a:r>
              <a:rPr lang="en-US" sz="1600" dirty="0"/>
              <a:t>Furthermore, the proposed artificial intelligence model provides a generic solution and has not been proven to be the paramount of all existing models, other researchers are encouraged to explore other artificial intelligence models as well. </a:t>
            </a:r>
          </a:p>
        </p:txBody>
      </p:sp>
      <p:pic>
        <p:nvPicPr>
          <p:cNvPr id="5" name="Recorded Sound">
            <a:hlinkClick r:id="" action="ppaction://media"/>
            <a:extLst>
              <a:ext uri="{FF2B5EF4-FFF2-40B4-BE49-F238E27FC236}">
                <a16:creationId xmlns:a16="http://schemas.microsoft.com/office/drawing/2014/main" id="{CC0AEED2-7FA2-4104-8F21-D7BF9F42BA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487363" cy="487363"/>
          </a:xfrm>
          <a:prstGeom prst="rect">
            <a:avLst/>
          </a:prstGeom>
        </p:spPr>
      </p:pic>
    </p:spTree>
    <p:extLst>
      <p:ext uri="{BB962C8B-B14F-4D97-AF65-F5344CB8AC3E}">
        <p14:creationId xmlns:p14="http://schemas.microsoft.com/office/powerpoint/2010/main" val="3616236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61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16B76BC-B075-4F6F-94F6-DA62F6761AC1}"/>
              </a:ext>
            </a:extLst>
          </p:cNvPr>
          <p:cNvSpPr>
            <a:spLocks noGrp="1"/>
          </p:cNvSpPr>
          <p:nvPr>
            <p:ph type="title"/>
          </p:nvPr>
        </p:nvSpPr>
        <p:spPr/>
        <p:txBody>
          <a:bodyPr>
            <a:normAutofit/>
          </a:bodyPr>
          <a:lstStyle/>
          <a:p>
            <a:pPr algn="ctr"/>
            <a:r>
              <a:rPr lang="en-PH" sz="5000" b="1" dirty="0"/>
              <a:t>Significance</a:t>
            </a:r>
          </a:p>
        </p:txBody>
      </p:sp>
      <p:sp>
        <p:nvSpPr>
          <p:cNvPr id="5" name="Footer Placeholder 4">
            <a:extLst>
              <a:ext uri="{FF2B5EF4-FFF2-40B4-BE49-F238E27FC236}">
                <a16:creationId xmlns:a16="http://schemas.microsoft.com/office/drawing/2014/main" id="{00A63EB9-3F21-4C1B-91A2-2BCA3FBDE69E}"/>
              </a:ext>
            </a:extLst>
          </p:cNvPr>
          <p:cNvSpPr>
            <a:spLocks noGrp="1"/>
          </p:cNvSpPr>
          <p:nvPr>
            <p:ph type="ftr" sz="quarter" idx="11"/>
          </p:nvPr>
        </p:nvSpPr>
        <p:spPr/>
        <p:txBody>
          <a:bodyPr/>
          <a:lstStyle/>
          <a:p>
            <a:r>
              <a:rPr lang="en-US"/>
              <a:t>Vulnerability of Mangrove Forests </a:t>
            </a:r>
            <a:endParaRPr lang="en-PH" dirty="0"/>
          </a:p>
        </p:txBody>
      </p:sp>
      <p:sp>
        <p:nvSpPr>
          <p:cNvPr id="6" name="Slide Number Placeholder 5">
            <a:extLst>
              <a:ext uri="{FF2B5EF4-FFF2-40B4-BE49-F238E27FC236}">
                <a16:creationId xmlns:a16="http://schemas.microsoft.com/office/drawing/2014/main" id="{E3ABDE12-8CD9-4635-9E16-ACF34FDE2BCF}"/>
              </a:ext>
            </a:extLst>
          </p:cNvPr>
          <p:cNvSpPr>
            <a:spLocks noGrp="1"/>
          </p:cNvSpPr>
          <p:nvPr>
            <p:ph type="sldNum" sz="quarter" idx="12"/>
          </p:nvPr>
        </p:nvSpPr>
        <p:spPr/>
        <p:txBody>
          <a:bodyPr/>
          <a:lstStyle/>
          <a:p>
            <a:fld id="{9F909BAD-3646-402D-AC30-3DBF86AA0FCB}" type="slidenum">
              <a:rPr lang="en-PH" smtClean="0"/>
              <a:t>19</a:t>
            </a:fld>
            <a:endParaRPr lang="en-PH"/>
          </a:p>
        </p:txBody>
      </p:sp>
      <p:grpSp>
        <p:nvGrpSpPr>
          <p:cNvPr id="8" name="Group 7">
            <a:extLst>
              <a:ext uri="{FF2B5EF4-FFF2-40B4-BE49-F238E27FC236}">
                <a16:creationId xmlns:a16="http://schemas.microsoft.com/office/drawing/2014/main" id="{A14858EF-5CF2-4BD1-895F-2C2399AA0D49}"/>
              </a:ext>
            </a:extLst>
          </p:cNvPr>
          <p:cNvGrpSpPr/>
          <p:nvPr/>
        </p:nvGrpSpPr>
        <p:grpSpPr>
          <a:xfrm>
            <a:off x="7147773" y="3528026"/>
            <a:ext cx="3516266" cy="649752"/>
            <a:chOff x="7147773" y="3613754"/>
            <a:chExt cx="3516266" cy="649752"/>
          </a:xfrm>
          <a:solidFill>
            <a:schemeClr val="accent1"/>
          </a:solidFill>
        </p:grpSpPr>
        <p:sp>
          <p:nvSpPr>
            <p:cNvPr id="9" name="Shape 1065">
              <a:extLst>
                <a:ext uri="{FF2B5EF4-FFF2-40B4-BE49-F238E27FC236}">
                  <a16:creationId xmlns:a16="http://schemas.microsoft.com/office/drawing/2014/main" id="{9B39F781-F2E7-437C-9177-9E15B63215DE}"/>
                </a:ext>
              </a:extLst>
            </p:cNvPr>
            <p:cNvSpPr/>
            <p:nvPr/>
          </p:nvSpPr>
          <p:spPr>
            <a:xfrm>
              <a:off x="7492364" y="3613754"/>
              <a:ext cx="3171675" cy="6497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0" name="Shape 1066">
              <a:extLst>
                <a:ext uri="{FF2B5EF4-FFF2-40B4-BE49-F238E27FC236}">
                  <a16:creationId xmlns:a16="http://schemas.microsoft.com/office/drawing/2014/main" id="{90859B8F-07C0-42AC-942B-601B886946AE}"/>
                </a:ext>
              </a:extLst>
            </p:cNvPr>
            <p:cNvSpPr/>
            <p:nvPr/>
          </p:nvSpPr>
          <p:spPr>
            <a:xfrm>
              <a:off x="7147773" y="3613754"/>
              <a:ext cx="348081" cy="6497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9340"/>
                  </a:lnTo>
                  <a:lnTo>
                    <a:pt x="0" y="13486"/>
                  </a:lnTo>
                  <a:lnTo>
                    <a:pt x="21600" y="21600"/>
                  </a:lnTo>
                  <a:cubicBezTo>
                    <a:pt x="21600" y="21600"/>
                    <a:pt x="21600" y="0"/>
                    <a:pt x="2160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1" name="Group 10">
            <a:extLst>
              <a:ext uri="{FF2B5EF4-FFF2-40B4-BE49-F238E27FC236}">
                <a16:creationId xmlns:a16="http://schemas.microsoft.com/office/drawing/2014/main" id="{D88A9B7A-A2EA-42BD-B908-B734C535112D}"/>
              </a:ext>
            </a:extLst>
          </p:cNvPr>
          <p:cNvGrpSpPr/>
          <p:nvPr/>
        </p:nvGrpSpPr>
        <p:grpSpPr>
          <a:xfrm>
            <a:off x="1524000" y="3528026"/>
            <a:ext cx="3522266" cy="649752"/>
            <a:chOff x="1524000" y="3613754"/>
            <a:chExt cx="3522266" cy="649752"/>
          </a:xfrm>
          <a:solidFill>
            <a:schemeClr val="accent1"/>
          </a:solidFill>
        </p:grpSpPr>
        <p:sp>
          <p:nvSpPr>
            <p:cNvPr id="12" name="Shape 1068">
              <a:extLst>
                <a:ext uri="{FF2B5EF4-FFF2-40B4-BE49-F238E27FC236}">
                  <a16:creationId xmlns:a16="http://schemas.microsoft.com/office/drawing/2014/main" id="{27537CE3-CDA7-46CF-ADBA-E25C64FE8824}"/>
                </a:ext>
              </a:extLst>
            </p:cNvPr>
            <p:cNvSpPr/>
            <p:nvPr/>
          </p:nvSpPr>
          <p:spPr>
            <a:xfrm>
              <a:off x="4698182" y="3613754"/>
              <a:ext cx="348084" cy="6497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9340"/>
                  </a:lnTo>
                  <a:lnTo>
                    <a:pt x="21600" y="13486"/>
                  </a:lnTo>
                  <a:lnTo>
                    <a:pt x="0" y="21600"/>
                  </a:lnTo>
                  <a:cubicBezTo>
                    <a:pt x="0" y="2160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3" name="Shape 1069">
              <a:extLst>
                <a:ext uri="{FF2B5EF4-FFF2-40B4-BE49-F238E27FC236}">
                  <a16:creationId xmlns:a16="http://schemas.microsoft.com/office/drawing/2014/main" id="{639ADAA4-9DA7-4BDD-A131-77F319B59D5B}"/>
                </a:ext>
              </a:extLst>
            </p:cNvPr>
            <p:cNvSpPr/>
            <p:nvPr/>
          </p:nvSpPr>
          <p:spPr>
            <a:xfrm>
              <a:off x="1524000" y="3613754"/>
              <a:ext cx="3177368" cy="6497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4" name="Group 13">
            <a:extLst>
              <a:ext uri="{FF2B5EF4-FFF2-40B4-BE49-F238E27FC236}">
                <a16:creationId xmlns:a16="http://schemas.microsoft.com/office/drawing/2014/main" id="{2CFCEE79-B11F-4DAC-929F-1603CAB631EF}"/>
              </a:ext>
            </a:extLst>
          </p:cNvPr>
          <p:cNvGrpSpPr/>
          <p:nvPr/>
        </p:nvGrpSpPr>
        <p:grpSpPr>
          <a:xfrm>
            <a:off x="6795691" y="2291994"/>
            <a:ext cx="3868346" cy="867243"/>
            <a:chOff x="6795691" y="2377722"/>
            <a:chExt cx="3868346" cy="867243"/>
          </a:xfrm>
          <a:solidFill>
            <a:schemeClr val="accent1"/>
          </a:solidFill>
        </p:grpSpPr>
        <p:sp>
          <p:nvSpPr>
            <p:cNvPr id="15" name="Shape 1074">
              <a:extLst>
                <a:ext uri="{FF2B5EF4-FFF2-40B4-BE49-F238E27FC236}">
                  <a16:creationId xmlns:a16="http://schemas.microsoft.com/office/drawing/2014/main" id="{AB4899F8-D079-4D83-80F1-44E8B719B92D}"/>
                </a:ext>
              </a:extLst>
            </p:cNvPr>
            <p:cNvSpPr/>
            <p:nvPr/>
          </p:nvSpPr>
          <p:spPr>
            <a:xfrm>
              <a:off x="7312577" y="2377722"/>
              <a:ext cx="3351460" cy="6497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lnTo>
                    <a:pt x="0" y="0"/>
                  </a:lnTo>
                  <a:cubicBezTo>
                    <a:pt x="0" y="0"/>
                    <a:pt x="21600" y="0"/>
                    <a:pt x="2160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6" name="Shape 1075">
              <a:extLst>
                <a:ext uri="{FF2B5EF4-FFF2-40B4-BE49-F238E27FC236}">
                  <a16:creationId xmlns:a16="http://schemas.microsoft.com/office/drawing/2014/main" id="{111023AD-CEAD-4735-8FAA-9E542DFA0561}"/>
                </a:ext>
              </a:extLst>
            </p:cNvPr>
            <p:cNvSpPr/>
            <p:nvPr/>
          </p:nvSpPr>
          <p:spPr>
            <a:xfrm>
              <a:off x="6795691" y="2377722"/>
              <a:ext cx="520457" cy="86724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9997"/>
                  </a:lnTo>
                  <a:lnTo>
                    <a:pt x="2792" y="21600"/>
                  </a:lnTo>
                  <a:lnTo>
                    <a:pt x="21600" y="16183"/>
                  </a:lnTo>
                  <a:cubicBezTo>
                    <a:pt x="21600" y="16183"/>
                    <a:pt x="21600" y="0"/>
                    <a:pt x="2160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17" name="Group 16">
            <a:extLst>
              <a:ext uri="{FF2B5EF4-FFF2-40B4-BE49-F238E27FC236}">
                <a16:creationId xmlns:a16="http://schemas.microsoft.com/office/drawing/2014/main" id="{9AB8529A-D324-41A6-B912-82E0FEBEFCE5}"/>
              </a:ext>
            </a:extLst>
          </p:cNvPr>
          <p:cNvGrpSpPr/>
          <p:nvPr/>
        </p:nvGrpSpPr>
        <p:grpSpPr>
          <a:xfrm>
            <a:off x="1524000" y="2291994"/>
            <a:ext cx="3889414" cy="867243"/>
            <a:chOff x="1524000" y="2377722"/>
            <a:chExt cx="3889414" cy="867243"/>
          </a:xfrm>
          <a:solidFill>
            <a:schemeClr val="accent1"/>
          </a:solidFill>
        </p:grpSpPr>
        <p:sp>
          <p:nvSpPr>
            <p:cNvPr id="18" name="Shape 1077">
              <a:extLst>
                <a:ext uri="{FF2B5EF4-FFF2-40B4-BE49-F238E27FC236}">
                  <a16:creationId xmlns:a16="http://schemas.microsoft.com/office/drawing/2014/main" id="{870F593E-7F9B-48C4-A4BC-528C4D8C9F23}"/>
                </a:ext>
              </a:extLst>
            </p:cNvPr>
            <p:cNvSpPr/>
            <p:nvPr/>
          </p:nvSpPr>
          <p:spPr>
            <a:xfrm>
              <a:off x="1524000" y="2377722"/>
              <a:ext cx="3372133" cy="6497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19" name="Shape 1078">
              <a:extLst>
                <a:ext uri="{FF2B5EF4-FFF2-40B4-BE49-F238E27FC236}">
                  <a16:creationId xmlns:a16="http://schemas.microsoft.com/office/drawing/2014/main" id="{01C0B526-D301-4C22-BE95-9786D23FFAFE}"/>
                </a:ext>
              </a:extLst>
            </p:cNvPr>
            <p:cNvSpPr/>
            <p:nvPr/>
          </p:nvSpPr>
          <p:spPr>
            <a:xfrm>
              <a:off x="4892950" y="2377722"/>
              <a:ext cx="520464" cy="867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9997"/>
                  </a:lnTo>
                  <a:lnTo>
                    <a:pt x="18808" y="21600"/>
                  </a:lnTo>
                  <a:lnTo>
                    <a:pt x="0" y="16183"/>
                  </a:lnTo>
                  <a:cubicBezTo>
                    <a:pt x="0" y="16183"/>
                    <a:pt x="0" y="0"/>
                    <a:pt x="0" y="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0" name="Group 19">
            <a:extLst>
              <a:ext uri="{FF2B5EF4-FFF2-40B4-BE49-F238E27FC236}">
                <a16:creationId xmlns:a16="http://schemas.microsoft.com/office/drawing/2014/main" id="{8AFF95BB-080B-4D13-A9F4-0570E254E507}"/>
              </a:ext>
            </a:extLst>
          </p:cNvPr>
          <p:cNvGrpSpPr/>
          <p:nvPr/>
        </p:nvGrpSpPr>
        <p:grpSpPr>
          <a:xfrm>
            <a:off x="6780709" y="4606745"/>
            <a:ext cx="3898312" cy="867243"/>
            <a:chOff x="6780709" y="4692473"/>
            <a:chExt cx="3898312" cy="867243"/>
          </a:xfrm>
          <a:solidFill>
            <a:schemeClr val="accent1"/>
          </a:solidFill>
        </p:grpSpPr>
        <p:sp>
          <p:nvSpPr>
            <p:cNvPr id="21" name="Shape 1080">
              <a:extLst>
                <a:ext uri="{FF2B5EF4-FFF2-40B4-BE49-F238E27FC236}">
                  <a16:creationId xmlns:a16="http://schemas.microsoft.com/office/drawing/2014/main" id="{34F5556C-1C58-4063-82BC-C19AC2C017CB}"/>
                </a:ext>
              </a:extLst>
            </p:cNvPr>
            <p:cNvSpPr/>
            <p:nvPr/>
          </p:nvSpPr>
          <p:spPr>
            <a:xfrm>
              <a:off x="7297596" y="4909716"/>
              <a:ext cx="3381425" cy="6497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0"/>
                  </a:lnTo>
                  <a:lnTo>
                    <a:pt x="0" y="0"/>
                  </a:lnTo>
                  <a:lnTo>
                    <a:pt x="0" y="21600"/>
                  </a:lnTo>
                  <a:cubicBezTo>
                    <a:pt x="0" y="21600"/>
                    <a:pt x="21600" y="21600"/>
                    <a:pt x="21600" y="216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2" name="Shape 1081">
              <a:extLst>
                <a:ext uri="{FF2B5EF4-FFF2-40B4-BE49-F238E27FC236}">
                  <a16:creationId xmlns:a16="http://schemas.microsoft.com/office/drawing/2014/main" id="{37118EE5-8997-4561-894E-128AF9108A95}"/>
                </a:ext>
              </a:extLst>
            </p:cNvPr>
            <p:cNvSpPr/>
            <p:nvPr/>
          </p:nvSpPr>
          <p:spPr>
            <a:xfrm>
              <a:off x="6780709" y="4692473"/>
              <a:ext cx="520464" cy="86724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603"/>
                  </a:lnTo>
                  <a:lnTo>
                    <a:pt x="2791" y="0"/>
                  </a:lnTo>
                  <a:lnTo>
                    <a:pt x="21600" y="5417"/>
                  </a:lnTo>
                  <a:cubicBezTo>
                    <a:pt x="21600" y="5417"/>
                    <a:pt x="21600" y="21600"/>
                    <a:pt x="21600" y="216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23" name="Group 22">
            <a:extLst>
              <a:ext uri="{FF2B5EF4-FFF2-40B4-BE49-F238E27FC236}">
                <a16:creationId xmlns:a16="http://schemas.microsoft.com/office/drawing/2014/main" id="{785950B5-CA3F-4973-90DA-C4F74E6A7EC2}"/>
              </a:ext>
            </a:extLst>
          </p:cNvPr>
          <p:cNvGrpSpPr/>
          <p:nvPr/>
        </p:nvGrpSpPr>
        <p:grpSpPr>
          <a:xfrm>
            <a:off x="1524531" y="4606745"/>
            <a:ext cx="3881386" cy="867243"/>
            <a:chOff x="1524531" y="4692473"/>
            <a:chExt cx="3881386" cy="867243"/>
          </a:xfrm>
          <a:solidFill>
            <a:schemeClr val="accent1"/>
          </a:solidFill>
        </p:grpSpPr>
        <p:sp>
          <p:nvSpPr>
            <p:cNvPr id="24" name="Shape 1083">
              <a:extLst>
                <a:ext uri="{FF2B5EF4-FFF2-40B4-BE49-F238E27FC236}">
                  <a16:creationId xmlns:a16="http://schemas.microsoft.com/office/drawing/2014/main" id="{EA049182-5742-4496-B4D5-131F4F7F8E7C}"/>
                </a:ext>
              </a:extLst>
            </p:cNvPr>
            <p:cNvSpPr/>
            <p:nvPr/>
          </p:nvSpPr>
          <p:spPr>
            <a:xfrm>
              <a:off x="1524531" y="4909716"/>
              <a:ext cx="3364115" cy="64975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0"/>
                  </a:lnTo>
                  <a:lnTo>
                    <a:pt x="21600" y="21600"/>
                  </a:lnTo>
                  <a:cubicBezTo>
                    <a:pt x="21600" y="21600"/>
                    <a:pt x="0" y="21600"/>
                    <a:pt x="0" y="216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sp>
          <p:nvSpPr>
            <p:cNvPr id="25" name="Shape 1084">
              <a:extLst>
                <a:ext uri="{FF2B5EF4-FFF2-40B4-BE49-F238E27FC236}">
                  <a16:creationId xmlns:a16="http://schemas.microsoft.com/office/drawing/2014/main" id="{2F89A3FC-BEAE-446D-B7D3-6651D08A4692}"/>
                </a:ext>
              </a:extLst>
            </p:cNvPr>
            <p:cNvSpPr/>
            <p:nvPr/>
          </p:nvSpPr>
          <p:spPr>
            <a:xfrm>
              <a:off x="4885459" y="4692473"/>
              <a:ext cx="520458" cy="8672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603"/>
                  </a:lnTo>
                  <a:lnTo>
                    <a:pt x="18808" y="0"/>
                  </a:lnTo>
                  <a:lnTo>
                    <a:pt x="0" y="5417"/>
                  </a:lnTo>
                  <a:cubicBezTo>
                    <a:pt x="0" y="5417"/>
                    <a:pt x="0" y="21600"/>
                    <a:pt x="0" y="21600"/>
                  </a:cubicBezTo>
                  <a:close/>
                </a:path>
              </a:pathLst>
            </a:custGeom>
            <a:grp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26" name="Shape 1086">
            <a:extLst>
              <a:ext uri="{FF2B5EF4-FFF2-40B4-BE49-F238E27FC236}">
                <a16:creationId xmlns:a16="http://schemas.microsoft.com/office/drawing/2014/main" id="{EA0A0770-4B60-4577-95C2-27F624EABF90}"/>
              </a:ext>
            </a:extLst>
          </p:cNvPr>
          <p:cNvSpPr/>
          <p:nvPr/>
        </p:nvSpPr>
        <p:spPr>
          <a:xfrm>
            <a:off x="4850392" y="2631390"/>
            <a:ext cx="2492618" cy="2493799"/>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accent1"/>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grpSp>
        <p:nvGrpSpPr>
          <p:cNvPr id="27" name="Group 26">
            <a:extLst>
              <a:ext uri="{FF2B5EF4-FFF2-40B4-BE49-F238E27FC236}">
                <a16:creationId xmlns:a16="http://schemas.microsoft.com/office/drawing/2014/main" id="{CE4D8EC0-BA15-49E3-98DD-AB34FD477E10}"/>
              </a:ext>
            </a:extLst>
          </p:cNvPr>
          <p:cNvGrpSpPr/>
          <p:nvPr/>
        </p:nvGrpSpPr>
        <p:grpSpPr>
          <a:xfrm>
            <a:off x="1827414" y="2291993"/>
            <a:ext cx="649751" cy="649752"/>
            <a:chOff x="1827414" y="2377721"/>
            <a:chExt cx="649751" cy="649752"/>
          </a:xfrm>
        </p:grpSpPr>
        <p:sp>
          <p:nvSpPr>
            <p:cNvPr id="28" name="Shape 1088">
              <a:extLst>
                <a:ext uri="{FF2B5EF4-FFF2-40B4-BE49-F238E27FC236}">
                  <a16:creationId xmlns:a16="http://schemas.microsoft.com/office/drawing/2014/main" id="{7C281F24-5426-456C-9EF9-F6E3C84B3E59}"/>
                </a:ext>
              </a:extLst>
            </p:cNvPr>
            <p:cNvSpPr/>
            <p:nvPr/>
          </p:nvSpPr>
          <p:spPr>
            <a:xfrm>
              <a:off x="1827414" y="2377721"/>
              <a:ext cx="649751"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29" name="Shape 1090">
              <a:extLst>
                <a:ext uri="{FF2B5EF4-FFF2-40B4-BE49-F238E27FC236}">
                  <a16:creationId xmlns:a16="http://schemas.microsoft.com/office/drawing/2014/main" id="{7A6E70C5-7F25-4CD7-B762-0D1611B6F5B3}"/>
                </a:ext>
              </a:extLst>
            </p:cNvPr>
            <p:cNvSpPr/>
            <p:nvPr/>
          </p:nvSpPr>
          <p:spPr>
            <a:xfrm>
              <a:off x="1985391" y="2571781"/>
              <a:ext cx="333795" cy="283524"/>
            </a:xfrm>
            <a:custGeom>
              <a:avLst/>
              <a:gdLst/>
              <a:ahLst/>
              <a:cxnLst>
                <a:cxn ang="0">
                  <a:pos x="wd2" y="hd2"/>
                </a:cxn>
                <a:cxn ang="5400000">
                  <a:pos x="wd2" y="hd2"/>
                </a:cxn>
                <a:cxn ang="10800000">
                  <a:pos x="wd2" y="hd2"/>
                </a:cxn>
                <a:cxn ang="16200000">
                  <a:pos x="wd2" y="hd2"/>
                </a:cxn>
              </a:cxnLst>
              <a:rect l="0" t="0" r="r" b="b"/>
              <a:pathLst>
                <a:path w="21600" h="21600" extrusionOk="0">
                  <a:moveTo>
                    <a:pt x="17064" y="14989"/>
                  </a:moveTo>
                  <a:lnTo>
                    <a:pt x="16300" y="14989"/>
                  </a:lnTo>
                  <a:cubicBezTo>
                    <a:pt x="14781" y="14989"/>
                    <a:pt x="13615" y="14098"/>
                    <a:pt x="12532" y="12778"/>
                  </a:cubicBezTo>
                  <a:cubicBezTo>
                    <a:pt x="12422" y="12943"/>
                    <a:pt x="12313" y="13112"/>
                    <a:pt x="12204" y="13283"/>
                  </a:cubicBezTo>
                  <a:cubicBezTo>
                    <a:pt x="11728" y="14021"/>
                    <a:pt x="11216" y="14811"/>
                    <a:pt x="10650" y="15592"/>
                  </a:cubicBezTo>
                  <a:cubicBezTo>
                    <a:pt x="12115" y="17276"/>
                    <a:pt x="13891" y="18547"/>
                    <a:pt x="16300" y="18547"/>
                  </a:cubicBezTo>
                  <a:lnTo>
                    <a:pt x="17064" y="18547"/>
                  </a:lnTo>
                  <a:lnTo>
                    <a:pt x="17064" y="21600"/>
                  </a:lnTo>
                  <a:lnTo>
                    <a:pt x="21600" y="17022"/>
                  </a:lnTo>
                  <a:lnTo>
                    <a:pt x="17064" y="12444"/>
                  </a:lnTo>
                  <a:cubicBezTo>
                    <a:pt x="17064" y="12444"/>
                    <a:pt x="17064" y="14989"/>
                    <a:pt x="17064" y="14989"/>
                  </a:cubicBezTo>
                  <a:close/>
                  <a:moveTo>
                    <a:pt x="5844" y="8840"/>
                  </a:moveTo>
                  <a:cubicBezTo>
                    <a:pt x="6014" y="8580"/>
                    <a:pt x="6185" y="8316"/>
                    <a:pt x="6358" y="8047"/>
                  </a:cubicBezTo>
                  <a:cubicBezTo>
                    <a:pt x="6781" y="7394"/>
                    <a:pt x="7227" y="6705"/>
                    <a:pt x="7709" y="6019"/>
                  </a:cubicBezTo>
                  <a:cubicBezTo>
                    <a:pt x="6284" y="4449"/>
                    <a:pt x="4562" y="3290"/>
                    <a:pt x="2260" y="3290"/>
                  </a:cubicBezTo>
                  <a:lnTo>
                    <a:pt x="0" y="3290"/>
                  </a:lnTo>
                  <a:lnTo>
                    <a:pt x="0" y="6850"/>
                  </a:lnTo>
                  <a:lnTo>
                    <a:pt x="2260" y="6850"/>
                  </a:lnTo>
                  <a:cubicBezTo>
                    <a:pt x="3693" y="6850"/>
                    <a:pt x="4812" y="7643"/>
                    <a:pt x="5844" y="8840"/>
                  </a:cubicBezTo>
                  <a:close/>
                  <a:moveTo>
                    <a:pt x="16300" y="6596"/>
                  </a:moveTo>
                  <a:lnTo>
                    <a:pt x="17064" y="6596"/>
                  </a:lnTo>
                  <a:lnTo>
                    <a:pt x="17064" y="9155"/>
                  </a:lnTo>
                  <a:lnTo>
                    <a:pt x="21600" y="4578"/>
                  </a:lnTo>
                  <a:lnTo>
                    <a:pt x="17064" y="0"/>
                  </a:lnTo>
                  <a:lnTo>
                    <a:pt x="17064" y="3036"/>
                  </a:lnTo>
                  <a:lnTo>
                    <a:pt x="16300" y="3036"/>
                  </a:lnTo>
                  <a:cubicBezTo>
                    <a:pt x="12312" y="3036"/>
                    <a:pt x="10062" y="6516"/>
                    <a:pt x="8077" y="9587"/>
                  </a:cubicBezTo>
                  <a:cubicBezTo>
                    <a:pt x="6293" y="12349"/>
                    <a:pt x="4752" y="14735"/>
                    <a:pt x="2260" y="14735"/>
                  </a:cubicBezTo>
                  <a:lnTo>
                    <a:pt x="0" y="14735"/>
                  </a:lnTo>
                  <a:lnTo>
                    <a:pt x="0" y="18293"/>
                  </a:lnTo>
                  <a:lnTo>
                    <a:pt x="2260" y="18293"/>
                  </a:lnTo>
                  <a:cubicBezTo>
                    <a:pt x="6250" y="18293"/>
                    <a:pt x="8500" y="14814"/>
                    <a:pt x="10485" y="11743"/>
                  </a:cubicBezTo>
                  <a:cubicBezTo>
                    <a:pt x="12269" y="8981"/>
                    <a:pt x="13810" y="6596"/>
                    <a:pt x="16300" y="659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30" name="Group 29">
            <a:extLst>
              <a:ext uri="{FF2B5EF4-FFF2-40B4-BE49-F238E27FC236}">
                <a16:creationId xmlns:a16="http://schemas.microsoft.com/office/drawing/2014/main" id="{8DACB928-8701-4339-922C-64A196237216}"/>
              </a:ext>
            </a:extLst>
          </p:cNvPr>
          <p:cNvGrpSpPr/>
          <p:nvPr/>
        </p:nvGrpSpPr>
        <p:grpSpPr>
          <a:xfrm>
            <a:off x="1827414" y="3528026"/>
            <a:ext cx="649751" cy="649752"/>
            <a:chOff x="1827414" y="3613754"/>
            <a:chExt cx="649751" cy="649752"/>
          </a:xfrm>
        </p:grpSpPr>
        <p:sp>
          <p:nvSpPr>
            <p:cNvPr id="31" name="Shape 1092">
              <a:extLst>
                <a:ext uri="{FF2B5EF4-FFF2-40B4-BE49-F238E27FC236}">
                  <a16:creationId xmlns:a16="http://schemas.microsoft.com/office/drawing/2014/main" id="{F0D8425E-282A-4EB1-82F1-CCDCD15B2C9B}"/>
                </a:ext>
              </a:extLst>
            </p:cNvPr>
            <p:cNvSpPr/>
            <p:nvPr/>
          </p:nvSpPr>
          <p:spPr>
            <a:xfrm>
              <a:off x="1827414" y="3613754"/>
              <a:ext cx="649751"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32" name="Shape 1094">
              <a:extLst>
                <a:ext uri="{FF2B5EF4-FFF2-40B4-BE49-F238E27FC236}">
                  <a16:creationId xmlns:a16="http://schemas.microsoft.com/office/drawing/2014/main" id="{B079FA53-1BF1-4B0C-ABAE-032199EF6DBB}"/>
                </a:ext>
              </a:extLst>
            </p:cNvPr>
            <p:cNvSpPr/>
            <p:nvPr/>
          </p:nvSpPr>
          <p:spPr>
            <a:xfrm>
              <a:off x="1982609" y="3820147"/>
              <a:ext cx="331810" cy="236965"/>
            </a:xfrm>
            <a:custGeom>
              <a:avLst/>
              <a:gdLst/>
              <a:ahLst/>
              <a:cxnLst>
                <a:cxn ang="0">
                  <a:pos x="wd2" y="hd2"/>
                </a:cxn>
                <a:cxn ang="5400000">
                  <a:pos x="wd2" y="hd2"/>
                </a:cxn>
                <a:cxn ang="10800000">
                  <a:pos x="wd2" y="hd2"/>
                </a:cxn>
                <a:cxn ang="16200000">
                  <a:pos x="wd2" y="hd2"/>
                </a:cxn>
              </a:cxnLst>
              <a:rect l="0" t="0" r="r" b="b"/>
              <a:pathLst>
                <a:path w="21600" h="21600" extrusionOk="0">
                  <a:moveTo>
                    <a:pt x="20056" y="17282"/>
                  </a:moveTo>
                  <a:lnTo>
                    <a:pt x="1544" y="17282"/>
                  </a:lnTo>
                  <a:cubicBezTo>
                    <a:pt x="691" y="17282"/>
                    <a:pt x="0" y="18250"/>
                    <a:pt x="0" y="19441"/>
                  </a:cubicBezTo>
                  <a:cubicBezTo>
                    <a:pt x="0" y="20638"/>
                    <a:pt x="691" y="21600"/>
                    <a:pt x="1544" y="21600"/>
                  </a:cubicBezTo>
                  <a:lnTo>
                    <a:pt x="20056" y="21600"/>
                  </a:lnTo>
                  <a:cubicBezTo>
                    <a:pt x="20909" y="21600"/>
                    <a:pt x="21600" y="20638"/>
                    <a:pt x="21600" y="19441"/>
                  </a:cubicBezTo>
                  <a:cubicBezTo>
                    <a:pt x="21600" y="18250"/>
                    <a:pt x="20909" y="17282"/>
                    <a:pt x="20056" y="17282"/>
                  </a:cubicBezTo>
                  <a:close/>
                  <a:moveTo>
                    <a:pt x="1544" y="4321"/>
                  </a:moveTo>
                  <a:lnTo>
                    <a:pt x="20056" y="4321"/>
                  </a:lnTo>
                  <a:cubicBezTo>
                    <a:pt x="20909" y="4321"/>
                    <a:pt x="21600" y="3353"/>
                    <a:pt x="21600" y="2159"/>
                  </a:cubicBezTo>
                  <a:cubicBezTo>
                    <a:pt x="21600" y="965"/>
                    <a:pt x="20909" y="0"/>
                    <a:pt x="20056" y="0"/>
                  </a:cubicBezTo>
                  <a:lnTo>
                    <a:pt x="1544" y="0"/>
                  </a:lnTo>
                  <a:cubicBezTo>
                    <a:pt x="691" y="0"/>
                    <a:pt x="0" y="965"/>
                    <a:pt x="0" y="2159"/>
                  </a:cubicBezTo>
                  <a:cubicBezTo>
                    <a:pt x="0" y="3353"/>
                    <a:pt x="691" y="4321"/>
                    <a:pt x="1544" y="4321"/>
                  </a:cubicBezTo>
                  <a:close/>
                  <a:moveTo>
                    <a:pt x="20056" y="8640"/>
                  </a:moveTo>
                  <a:lnTo>
                    <a:pt x="1544" y="8640"/>
                  </a:lnTo>
                  <a:cubicBezTo>
                    <a:pt x="691" y="8640"/>
                    <a:pt x="0" y="9608"/>
                    <a:pt x="0" y="10799"/>
                  </a:cubicBezTo>
                  <a:cubicBezTo>
                    <a:pt x="0" y="11996"/>
                    <a:pt x="691" y="12958"/>
                    <a:pt x="1544" y="12958"/>
                  </a:cubicBezTo>
                  <a:lnTo>
                    <a:pt x="20056" y="12958"/>
                  </a:lnTo>
                  <a:cubicBezTo>
                    <a:pt x="20909" y="12958"/>
                    <a:pt x="21600" y="11996"/>
                    <a:pt x="21600" y="10799"/>
                  </a:cubicBezTo>
                  <a:cubicBezTo>
                    <a:pt x="21600" y="9608"/>
                    <a:pt x="20909" y="8640"/>
                    <a:pt x="20056" y="864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33" name="Group 32">
            <a:extLst>
              <a:ext uri="{FF2B5EF4-FFF2-40B4-BE49-F238E27FC236}">
                <a16:creationId xmlns:a16="http://schemas.microsoft.com/office/drawing/2014/main" id="{5C5F0E8F-64E1-42C8-99B6-95638B01D968}"/>
              </a:ext>
            </a:extLst>
          </p:cNvPr>
          <p:cNvGrpSpPr/>
          <p:nvPr/>
        </p:nvGrpSpPr>
        <p:grpSpPr>
          <a:xfrm>
            <a:off x="1827414" y="4823988"/>
            <a:ext cx="649751" cy="649752"/>
            <a:chOff x="1827414" y="4909716"/>
            <a:chExt cx="649751" cy="649752"/>
          </a:xfrm>
        </p:grpSpPr>
        <p:sp>
          <p:nvSpPr>
            <p:cNvPr id="34" name="Shape 1096">
              <a:extLst>
                <a:ext uri="{FF2B5EF4-FFF2-40B4-BE49-F238E27FC236}">
                  <a16:creationId xmlns:a16="http://schemas.microsoft.com/office/drawing/2014/main" id="{208B88F2-524A-40B5-A332-086BD305BD58}"/>
                </a:ext>
              </a:extLst>
            </p:cNvPr>
            <p:cNvSpPr/>
            <p:nvPr/>
          </p:nvSpPr>
          <p:spPr>
            <a:xfrm>
              <a:off x="1827414" y="4909716"/>
              <a:ext cx="649751"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35" name="Shape 1098">
              <a:extLst>
                <a:ext uri="{FF2B5EF4-FFF2-40B4-BE49-F238E27FC236}">
                  <a16:creationId xmlns:a16="http://schemas.microsoft.com/office/drawing/2014/main" id="{205A9B72-3F10-4100-B03F-E8EA2BF580EC}"/>
                </a:ext>
              </a:extLst>
            </p:cNvPr>
            <p:cNvSpPr/>
            <p:nvPr/>
          </p:nvSpPr>
          <p:spPr>
            <a:xfrm>
              <a:off x="1984134" y="5070212"/>
              <a:ext cx="328759" cy="328760"/>
            </a:xfrm>
            <a:custGeom>
              <a:avLst/>
              <a:gdLst/>
              <a:ahLst/>
              <a:cxnLst>
                <a:cxn ang="0">
                  <a:pos x="wd2" y="hd2"/>
                </a:cxn>
                <a:cxn ang="5400000">
                  <a:pos x="wd2" y="hd2"/>
                </a:cxn>
                <a:cxn ang="10800000">
                  <a:pos x="wd2" y="hd2"/>
                </a:cxn>
                <a:cxn ang="16200000">
                  <a:pos x="wd2" y="hd2"/>
                </a:cxn>
              </a:cxnLst>
              <a:rect l="0" t="0" r="r" b="b"/>
              <a:pathLst>
                <a:path w="21600" h="21600" extrusionOk="0">
                  <a:moveTo>
                    <a:pt x="14896" y="15577"/>
                  </a:moveTo>
                  <a:cubicBezTo>
                    <a:pt x="12144" y="16865"/>
                    <a:pt x="9844" y="18851"/>
                    <a:pt x="8177" y="21278"/>
                  </a:cubicBezTo>
                  <a:cubicBezTo>
                    <a:pt x="9017" y="21487"/>
                    <a:pt x="9895" y="21600"/>
                    <a:pt x="10801" y="21600"/>
                  </a:cubicBezTo>
                  <a:cubicBezTo>
                    <a:pt x="12429" y="21600"/>
                    <a:pt x="13973" y="21237"/>
                    <a:pt x="15358" y="20591"/>
                  </a:cubicBezTo>
                  <a:cubicBezTo>
                    <a:pt x="15580" y="19502"/>
                    <a:pt x="15699" y="18376"/>
                    <a:pt x="15699" y="17222"/>
                  </a:cubicBezTo>
                  <a:cubicBezTo>
                    <a:pt x="15699" y="16807"/>
                    <a:pt x="15679" y="16394"/>
                    <a:pt x="15648" y="15985"/>
                  </a:cubicBezTo>
                  <a:cubicBezTo>
                    <a:pt x="15371" y="15896"/>
                    <a:pt x="15116" y="15757"/>
                    <a:pt x="14896" y="15577"/>
                  </a:cubicBezTo>
                  <a:close/>
                  <a:moveTo>
                    <a:pt x="18049" y="2796"/>
                  </a:moveTo>
                  <a:cubicBezTo>
                    <a:pt x="16319" y="2963"/>
                    <a:pt x="14667" y="3397"/>
                    <a:pt x="13127" y="4050"/>
                  </a:cubicBezTo>
                  <a:cubicBezTo>
                    <a:pt x="13136" y="4125"/>
                    <a:pt x="13139" y="4202"/>
                    <a:pt x="13139" y="4280"/>
                  </a:cubicBezTo>
                  <a:cubicBezTo>
                    <a:pt x="13139" y="4642"/>
                    <a:pt x="13052" y="4984"/>
                    <a:pt x="12904" y="5289"/>
                  </a:cubicBezTo>
                  <a:cubicBezTo>
                    <a:pt x="14441" y="7094"/>
                    <a:pt x="15635" y="9198"/>
                    <a:pt x="16388" y="11500"/>
                  </a:cubicBezTo>
                  <a:cubicBezTo>
                    <a:pt x="17323" y="11517"/>
                    <a:pt x="18121" y="12090"/>
                    <a:pt x="18465" y="12903"/>
                  </a:cubicBezTo>
                  <a:cubicBezTo>
                    <a:pt x="19505" y="12797"/>
                    <a:pt x="20517" y="12599"/>
                    <a:pt x="21493" y="12312"/>
                  </a:cubicBezTo>
                  <a:cubicBezTo>
                    <a:pt x="21562" y="11817"/>
                    <a:pt x="21600" y="11314"/>
                    <a:pt x="21600" y="10799"/>
                  </a:cubicBezTo>
                  <a:cubicBezTo>
                    <a:pt x="21600" y="7626"/>
                    <a:pt x="20230" y="4772"/>
                    <a:pt x="18049" y="2796"/>
                  </a:cubicBezTo>
                  <a:close/>
                  <a:moveTo>
                    <a:pt x="13739" y="14349"/>
                  </a:moveTo>
                  <a:cubicBezTo>
                    <a:pt x="11074" y="13908"/>
                    <a:pt x="8601" y="12890"/>
                    <a:pt x="6450" y="11433"/>
                  </a:cubicBezTo>
                  <a:cubicBezTo>
                    <a:pt x="6101" y="11646"/>
                    <a:pt x="5691" y="11773"/>
                    <a:pt x="5251" y="11773"/>
                  </a:cubicBezTo>
                  <a:cubicBezTo>
                    <a:pt x="5090" y="11773"/>
                    <a:pt x="4933" y="11755"/>
                    <a:pt x="4781" y="11724"/>
                  </a:cubicBezTo>
                  <a:cubicBezTo>
                    <a:pt x="3750" y="13677"/>
                    <a:pt x="3093" y="15854"/>
                    <a:pt x="2903" y="18164"/>
                  </a:cubicBezTo>
                  <a:cubicBezTo>
                    <a:pt x="3931" y="19266"/>
                    <a:pt x="5186" y="20154"/>
                    <a:pt x="6595" y="20750"/>
                  </a:cubicBezTo>
                  <a:cubicBezTo>
                    <a:pt x="8345" y="18059"/>
                    <a:pt x="10792" y="15833"/>
                    <a:pt x="13739" y="14349"/>
                  </a:cubicBezTo>
                  <a:close/>
                  <a:moveTo>
                    <a:pt x="17258" y="15906"/>
                  </a:moveTo>
                  <a:cubicBezTo>
                    <a:pt x="17290" y="16340"/>
                    <a:pt x="17306" y="16780"/>
                    <a:pt x="17306" y="17222"/>
                  </a:cubicBezTo>
                  <a:cubicBezTo>
                    <a:pt x="17306" y="18003"/>
                    <a:pt x="17256" y="18770"/>
                    <a:pt x="17163" y="19525"/>
                  </a:cubicBezTo>
                  <a:cubicBezTo>
                    <a:pt x="18993" y="18186"/>
                    <a:pt x="20389" y="16288"/>
                    <a:pt x="21091" y="14080"/>
                  </a:cubicBezTo>
                  <a:cubicBezTo>
                    <a:pt x="20259" y="14281"/>
                    <a:pt x="19403" y="14425"/>
                    <a:pt x="18531" y="14508"/>
                  </a:cubicBezTo>
                  <a:cubicBezTo>
                    <a:pt x="18326" y="15137"/>
                    <a:pt x="17860" y="15646"/>
                    <a:pt x="17258" y="15906"/>
                  </a:cubicBezTo>
                  <a:close/>
                  <a:moveTo>
                    <a:pt x="14278" y="12804"/>
                  </a:moveTo>
                  <a:cubicBezTo>
                    <a:pt x="14421" y="12507"/>
                    <a:pt x="14624" y="12244"/>
                    <a:pt x="14874" y="12035"/>
                  </a:cubicBezTo>
                  <a:cubicBezTo>
                    <a:pt x="14196" y="9947"/>
                    <a:pt x="13122" y="8037"/>
                    <a:pt x="11738" y="6396"/>
                  </a:cubicBezTo>
                  <a:cubicBezTo>
                    <a:pt x="11462" y="6512"/>
                    <a:pt x="11160" y="6577"/>
                    <a:pt x="10842" y="6577"/>
                  </a:cubicBezTo>
                  <a:cubicBezTo>
                    <a:pt x="10343" y="6577"/>
                    <a:pt x="9883" y="6417"/>
                    <a:pt x="9507" y="6147"/>
                  </a:cubicBezTo>
                  <a:cubicBezTo>
                    <a:pt x="8673" y="6781"/>
                    <a:pt x="7903" y="7490"/>
                    <a:pt x="7202" y="8265"/>
                  </a:cubicBezTo>
                  <a:cubicBezTo>
                    <a:pt x="7421" y="8615"/>
                    <a:pt x="7550" y="9030"/>
                    <a:pt x="7550" y="9475"/>
                  </a:cubicBezTo>
                  <a:cubicBezTo>
                    <a:pt x="7550" y="9715"/>
                    <a:pt x="7513" y="9946"/>
                    <a:pt x="7444" y="10163"/>
                  </a:cubicBezTo>
                  <a:cubicBezTo>
                    <a:pt x="9459" y="11510"/>
                    <a:pt x="11779" y="12433"/>
                    <a:pt x="14278" y="12804"/>
                  </a:cubicBezTo>
                  <a:close/>
                  <a:moveTo>
                    <a:pt x="10842" y="1982"/>
                  </a:moveTo>
                  <a:cubicBezTo>
                    <a:pt x="11448" y="1982"/>
                    <a:pt x="11999" y="2219"/>
                    <a:pt x="12409" y="2604"/>
                  </a:cubicBezTo>
                  <a:cubicBezTo>
                    <a:pt x="13608" y="2088"/>
                    <a:pt x="14870" y="1692"/>
                    <a:pt x="16183" y="1439"/>
                  </a:cubicBezTo>
                  <a:cubicBezTo>
                    <a:pt x="14599" y="526"/>
                    <a:pt x="12761" y="0"/>
                    <a:pt x="10801" y="0"/>
                  </a:cubicBezTo>
                  <a:cubicBezTo>
                    <a:pt x="9464" y="0"/>
                    <a:pt x="8183" y="245"/>
                    <a:pt x="7001" y="690"/>
                  </a:cubicBezTo>
                  <a:cubicBezTo>
                    <a:pt x="7940" y="1152"/>
                    <a:pt x="8833" y="1693"/>
                    <a:pt x="9674" y="2303"/>
                  </a:cubicBezTo>
                  <a:cubicBezTo>
                    <a:pt x="10018" y="2100"/>
                    <a:pt x="10415" y="1982"/>
                    <a:pt x="10842" y="1982"/>
                  </a:cubicBezTo>
                  <a:close/>
                  <a:moveTo>
                    <a:pt x="2954" y="9475"/>
                  </a:moveTo>
                  <a:cubicBezTo>
                    <a:pt x="2954" y="9153"/>
                    <a:pt x="3021" y="8844"/>
                    <a:pt x="3141" y="8566"/>
                  </a:cubicBezTo>
                  <a:cubicBezTo>
                    <a:pt x="2404" y="7757"/>
                    <a:pt x="1736" y="6884"/>
                    <a:pt x="1151" y="5952"/>
                  </a:cubicBezTo>
                  <a:cubicBezTo>
                    <a:pt x="417" y="7410"/>
                    <a:pt x="0" y="9056"/>
                    <a:pt x="0" y="10799"/>
                  </a:cubicBezTo>
                  <a:cubicBezTo>
                    <a:pt x="0" y="12819"/>
                    <a:pt x="556" y="14708"/>
                    <a:pt x="1521" y="16325"/>
                  </a:cubicBezTo>
                  <a:cubicBezTo>
                    <a:pt x="1866" y="14381"/>
                    <a:pt x="2520" y="12545"/>
                    <a:pt x="3424" y="10861"/>
                  </a:cubicBezTo>
                  <a:cubicBezTo>
                    <a:pt x="3130" y="10477"/>
                    <a:pt x="2954" y="9996"/>
                    <a:pt x="2954" y="9475"/>
                  </a:cubicBezTo>
                  <a:close/>
                  <a:moveTo>
                    <a:pt x="5251" y="7176"/>
                  </a:moveTo>
                  <a:cubicBezTo>
                    <a:pt x="5487" y="7176"/>
                    <a:pt x="5715" y="7213"/>
                    <a:pt x="5930" y="7278"/>
                  </a:cubicBezTo>
                  <a:cubicBezTo>
                    <a:pt x="6738" y="6372"/>
                    <a:pt x="7636" y="5547"/>
                    <a:pt x="8608" y="4813"/>
                  </a:cubicBezTo>
                  <a:cubicBezTo>
                    <a:pt x="8567" y="4642"/>
                    <a:pt x="8543" y="4464"/>
                    <a:pt x="8543" y="4280"/>
                  </a:cubicBezTo>
                  <a:cubicBezTo>
                    <a:pt x="8543" y="4026"/>
                    <a:pt x="8587" y="3781"/>
                    <a:pt x="8663" y="3552"/>
                  </a:cubicBezTo>
                  <a:cubicBezTo>
                    <a:pt x="7575" y="2770"/>
                    <a:pt x="6391" y="2115"/>
                    <a:pt x="5131" y="1609"/>
                  </a:cubicBezTo>
                  <a:cubicBezTo>
                    <a:pt x="3949" y="2338"/>
                    <a:pt x="2920" y="3289"/>
                    <a:pt x="2099" y="4405"/>
                  </a:cubicBezTo>
                  <a:cubicBezTo>
                    <a:pt x="2708" y="5484"/>
                    <a:pt x="3433" y="6491"/>
                    <a:pt x="4256" y="7407"/>
                  </a:cubicBezTo>
                  <a:cubicBezTo>
                    <a:pt x="4557" y="7261"/>
                    <a:pt x="4895" y="7176"/>
                    <a:pt x="5251" y="7176"/>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36" name="Group 35">
            <a:extLst>
              <a:ext uri="{FF2B5EF4-FFF2-40B4-BE49-F238E27FC236}">
                <a16:creationId xmlns:a16="http://schemas.microsoft.com/office/drawing/2014/main" id="{A30689BB-65C0-4FBF-86F3-E4EB7D5434B5}"/>
              </a:ext>
            </a:extLst>
          </p:cNvPr>
          <p:cNvGrpSpPr/>
          <p:nvPr/>
        </p:nvGrpSpPr>
        <p:grpSpPr>
          <a:xfrm>
            <a:off x="9710471" y="2291993"/>
            <a:ext cx="649752" cy="649752"/>
            <a:chOff x="9710471" y="2377721"/>
            <a:chExt cx="649752" cy="649752"/>
          </a:xfrm>
        </p:grpSpPr>
        <p:sp>
          <p:nvSpPr>
            <p:cNvPr id="37" name="Shape 1100">
              <a:extLst>
                <a:ext uri="{FF2B5EF4-FFF2-40B4-BE49-F238E27FC236}">
                  <a16:creationId xmlns:a16="http://schemas.microsoft.com/office/drawing/2014/main" id="{7D4CCC82-33D9-4A08-BEF5-F7FDA8CBE90D}"/>
                </a:ext>
              </a:extLst>
            </p:cNvPr>
            <p:cNvSpPr/>
            <p:nvPr/>
          </p:nvSpPr>
          <p:spPr>
            <a:xfrm>
              <a:off x="9710471" y="2377721"/>
              <a:ext cx="649752"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38" name="Shape 1102">
              <a:extLst>
                <a:ext uri="{FF2B5EF4-FFF2-40B4-BE49-F238E27FC236}">
                  <a16:creationId xmlns:a16="http://schemas.microsoft.com/office/drawing/2014/main" id="{7DA3DC2E-1498-4C09-A021-13ED5035DAA3}"/>
                </a:ext>
              </a:extLst>
            </p:cNvPr>
            <p:cNvSpPr/>
            <p:nvPr/>
          </p:nvSpPr>
          <p:spPr>
            <a:xfrm>
              <a:off x="9859512" y="2546093"/>
              <a:ext cx="299260" cy="313183"/>
            </a:xfrm>
            <a:custGeom>
              <a:avLst/>
              <a:gdLst/>
              <a:ahLst/>
              <a:cxnLst>
                <a:cxn ang="0">
                  <a:pos x="wd2" y="hd2"/>
                </a:cxn>
                <a:cxn ang="5400000">
                  <a:pos x="wd2" y="hd2"/>
                </a:cxn>
                <a:cxn ang="10800000">
                  <a:pos x="wd2" y="hd2"/>
                </a:cxn>
                <a:cxn ang="16200000">
                  <a:pos x="wd2" y="hd2"/>
                </a:cxn>
              </a:cxnLst>
              <a:rect l="0" t="0" r="r" b="b"/>
              <a:pathLst>
                <a:path w="20781" h="20933" extrusionOk="0">
                  <a:moveTo>
                    <a:pt x="18450" y="13962"/>
                  </a:moveTo>
                  <a:cubicBezTo>
                    <a:pt x="18104" y="14098"/>
                    <a:pt x="15778" y="12331"/>
                    <a:pt x="14291" y="9001"/>
                  </a:cubicBezTo>
                  <a:cubicBezTo>
                    <a:pt x="12804" y="5669"/>
                    <a:pt x="12992" y="2625"/>
                    <a:pt x="13337" y="2491"/>
                  </a:cubicBezTo>
                  <a:cubicBezTo>
                    <a:pt x="13683" y="2355"/>
                    <a:pt x="15952" y="4486"/>
                    <a:pt x="17438" y="7816"/>
                  </a:cubicBezTo>
                  <a:cubicBezTo>
                    <a:pt x="18925" y="11146"/>
                    <a:pt x="18797" y="13826"/>
                    <a:pt x="18450" y="13962"/>
                  </a:cubicBezTo>
                  <a:close/>
                  <a:moveTo>
                    <a:pt x="19117" y="7012"/>
                  </a:moveTo>
                  <a:cubicBezTo>
                    <a:pt x="17204" y="2727"/>
                    <a:pt x="14125" y="-537"/>
                    <a:pt x="12567" y="74"/>
                  </a:cubicBezTo>
                  <a:cubicBezTo>
                    <a:pt x="9922" y="1108"/>
                    <a:pt x="14143" y="6078"/>
                    <a:pt x="1154" y="11160"/>
                  </a:cubicBezTo>
                  <a:cubicBezTo>
                    <a:pt x="32" y="11600"/>
                    <a:pt x="-253" y="13356"/>
                    <a:pt x="217" y="14406"/>
                  </a:cubicBezTo>
                  <a:cubicBezTo>
                    <a:pt x="685" y="15456"/>
                    <a:pt x="2220" y="16502"/>
                    <a:pt x="3342" y="16062"/>
                  </a:cubicBezTo>
                  <a:cubicBezTo>
                    <a:pt x="3537" y="15987"/>
                    <a:pt x="4250" y="15766"/>
                    <a:pt x="4250" y="15766"/>
                  </a:cubicBezTo>
                  <a:cubicBezTo>
                    <a:pt x="5051" y="16802"/>
                    <a:pt x="5889" y="16187"/>
                    <a:pt x="6186" y="16845"/>
                  </a:cubicBezTo>
                  <a:cubicBezTo>
                    <a:pt x="6544" y="17635"/>
                    <a:pt x="7322" y="19353"/>
                    <a:pt x="7586" y="19939"/>
                  </a:cubicBezTo>
                  <a:cubicBezTo>
                    <a:pt x="7850" y="20522"/>
                    <a:pt x="8450" y="21063"/>
                    <a:pt x="8885" y="20905"/>
                  </a:cubicBezTo>
                  <a:cubicBezTo>
                    <a:pt x="9318" y="20745"/>
                    <a:pt x="10797" y="20203"/>
                    <a:pt x="11362" y="19997"/>
                  </a:cubicBezTo>
                  <a:cubicBezTo>
                    <a:pt x="11927" y="19790"/>
                    <a:pt x="12062" y="19306"/>
                    <a:pt x="11889" y="18922"/>
                  </a:cubicBezTo>
                  <a:cubicBezTo>
                    <a:pt x="11703" y="18510"/>
                    <a:pt x="10939" y="18390"/>
                    <a:pt x="10721" y="17908"/>
                  </a:cubicBezTo>
                  <a:cubicBezTo>
                    <a:pt x="10503" y="17428"/>
                    <a:pt x="9791" y="15886"/>
                    <a:pt x="9586" y="15400"/>
                  </a:cubicBezTo>
                  <a:cubicBezTo>
                    <a:pt x="9308" y="14739"/>
                    <a:pt x="9899" y="14201"/>
                    <a:pt x="10759" y="14116"/>
                  </a:cubicBezTo>
                  <a:cubicBezTo>
                    <a:pt x="16671" y="13522"/>
                    <a:pt x="17775" y="17037"/>
                    <a:pt x="19789" y="16249"/>
                  </a:cubicBezTo>
                  <a:cubicBezTo>
                    <a:pt x="21347" y="15640"/>
                    <a:pt x="21030" y="11296"/>
                    <a:pt x="19117" y="7012"/>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39" name="Group 38">
            <a:extLst>
              <a:ext uri="{FF2B5EF4-FFF2-40B4-BE49-F238E27FC236}">
                <a16:creationId xmlns:a16="http://schemas.microsoft.com/office/drawing/2014/main" id="{4704EAE2-F9BF-430E-B91F-18D9E170AFBC}"/>
              </a:ext>
            </a:extLst>
          </p:cNvPr>
          <p:cNvGrpSpPr/>
          <p:nvPr/>
        </p:nvGrpSpPr>
        <p:grpSpPr>
          <a:xfrm>
            <a:off x="9710471" y="3528026"/>
            <a:ext cx="649752" cy="649752"/>
            <a:chOff x="9710471" y="3613754"/>
            <a:chExt cx="649752" cy="649752"/>
          </a:xfrm>
        </p:grpSpPr>
        <p:sp>
          <p:nvSpPr>
            <p:cNvPr id="40" name="Shape 1104">
              <a:extLst>
                <a:ext uri="{FF2B5EF4-FFF2-40B4-BE49-F238E27FC236}">
                  <a16:creationId xmlns:a16="http://schemas.microsoft.com/office/drawing/2014/main" id="{C7A45ED2-99F2-42B4-A709-ACE72A23DB30}"/>
                </a:ext>
              </a:extLst>
            </p:cNvPr>
            <p:cNvSpPr/>
            <p:nvPr/>
          </p:nvSpPr>
          <p:spPr>
            <a:xfrm>
              <a:off x="9710471" y="3613754"/>
              <a:ext cx="649752"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1" name="Shape 1106">
              <a:extLst>
                <a:ext uri="{FF2B5EF4-FFF2-40B4-BE49-F238E27FC236}">
                  <a16:creationId xmlns:a16="http://schemas.microsoft.com/office/drawing/2014/main" id="{7303CF47-B246-48F6-826A-92023482A306}"/>
                </a:ext>
              </a:extLst>
            </p:cNvPr>
            <p:cNvSpPr/>
            <p:nvPr/>
          </p:nvSpPr>
          <p:spPr>
            <a:xfrm>
              <a:off x="9866017" y="3824622"/>
              <a:ext cx="350807" cy="228015"/>
            </a:xfrm>
            <a:custGeom>
              <a:avLst/>
              <a:gdLst/>
              <a:ahLst/>
              <a:cxnLst>
                <a:cxn ang="0">
                  <a:pos x="wd2" y="hd2"/>
                </a:cxn>
                <a:cxn ang="5400000">
                  <a:pos x="wd2" y="hd2"/>
                </a:cxn>
                <a:cxn ang="10800000">
                  <a:pos x="wd2" y="hd2"/>
                </a:cxn>
                <a:cxn ang="16200000">
                  <a:pos x="wd2" y="hd2"/>
                </a:cxn>
              </a:cxnLst>
              <a:rect l="0" t="0" r="r" b="b"/>
              <a:pathLst>
                <a:path w="21600" h="21600" extrusionOk="0">
                  <a:moveTo>
                    <a:pt x="12281" y="13211"/>
                  </a:moveTo>
                  <a:cubicBezTo>
                    <a:pt x="11747" y="14381"/>
                    <a:pt x="9458" y="18011"/>
                    <a:pt x="9360" y="18165"/>
                  </a:cubicBezTo>
                  <a:cubicBezTo>
                    <a:pt x="9249" y="18377"/>
                    <a:pt x="8939" y="18735"/>
                    <a:pt x="8644" y="18441"/>
                  </a:cubicBezTo>
                  <a:cubicBezTo>
                    <a:pt x="8559" y="18357"/>
                    <a:pt x="8459" y="18187"/>
                    <a:pt x="8459" y="17853"/>
                  </a:cubicBezTo>
                  <a:cubicBezTo>
                    <a:pt x="8459" y="17530"/>
                    <a:pt x="8554" y="17204"/>
                    <a:pt x="8565" y="17168"/>
                  </a:cubicBezTo>
                  <a:lnTo>
                    <a:pt x="9680" y="13369"/>
                  </a:lnTo>
                  <a:cubicBezTo>
                    <a:pt x="9471" y="13239"/>
                    <a:pt x="9111" y="13015"/>
                    <a:pt x="8832" y="12829"/>
                  </a:cubicBezTo>
                  <a:lnTo>
                    <a:pt x="8758" y="12781"/>
                  </a:lnTo>
                  <a:cubicBezTo>
                    <a:pt x="8476" y="12597"/>
                    <a:pt x="8124" y="12367"/>
                    <a:pt x="8124" y="11770"/>
                  </a:cubicBezTo>
                  <a:cubicBezTo>
                    <a:pt x="8124" y="11484"/>
                    <a:pt x="8211" y="11152"/>
                    <a:pt x="8393" y="10758"/>
                  </a:cubicBezTo>
                  <a:cubicBezTo>
                    <a:pt x="8927" y="9588"/>
                    <a:pt x="11216" y="5958"/>
                    <a:pt x="11314" y="5804"/>
                  </a:cubicBezTo>
                  <a:cubicBezTo>
                    <a:pt x="11426" y="5592"/>
                    <a:pt x="11735" y="5234"/>
                    <a:pt x="12030" y="5528"/>
                  </a:cubicBezTo>
                  <a:cubicBezTo>
                    <a:pt x="12115" y="5612"/>
                    <a:pt x="12215" y="5782"/>
                    <a:pt x="12215" y="6116"/>
                  </a:cubicBezTo>
                  <a:cubicBezTo>
                    <a:pt x="12215" y="6438"/>
                    <a:pt x="12120" y="6765"/>
                    <a:pt x="12110" y="6801"/>
                  </a:cubicBezTo>
                  <a:lnTo>
                    <a:pt x="10992" y="10600"/>
                  </a:lnTo>
                  <a:cubicBezTo>
                    <a:pt x="11203" y="10730"/>
                    <a:pt x="11563" y="10954"/>
                    <a:pt x="11842" y="11140"/>
                  </a:cubicBezTo>
                  <a:lnTo>
                    <a:pt x="11916" y="11188"/>
                  </a:lnTo>
                  <a:cubicBezTo>
                    <a:pt x="12198" y="11372"/>
                    <a:pt x="12550" y="11602"/>
                    <a:pt x="12550" y="12201"/>
                  </a:cubicBezTo>
                  <a:cubicBezTo>
                    <a:pt x="12550" y="12485"/>
                    <a:pt x="12462" y="12817"/>
                    <a:pt x="12281" y="13211"/>
                  </a:cubicBezTo>
                  <a:close/>
                  <a:moveTo>
                    <a:pt x="16430" y="6048"/>
                  </a:moveTo>
                  <a:cubicBezTo>
                    <a:pt x="16132" y="6048"/>
                    <a:pt x="15840" y="6088"/>
                    <a:pt x="15557" y="6162"/>
                  </a:cubicBezTo>
                  <a:cubicBezTo>
                    <a:pt x="14848" y="2597"/>
                    <a:pt x="12653" y="0"/>
                    <a:pt x="10054" y="0"/>
                  </a:cubicBezTo>
                  <a:cubicBezTo>
                    <a:pt x="6881" y="0"/>
                    <a:pt x="4310" y="3869"/>
                    <a:pt x="4310" y="8641"/>
                  </a:cubicBezTo>
                  <a:cubicBezTo>
                    <a:pt x="4310" y="9067"/>
                    <a:pt x="4330" y="9486"/>
                    <a:pt x="4369" y="9896"/>
                  </a:cubicBezTo>
                  <a:cubicBezTo>
                    <a:pt x="4217" y="9868"/>
                    <a:pt x="4064" y="9850"/>
                    <a:pt x="3906" y="9850"/>
                  </a:cubicBezTo>
                  <a:cubicBezTo>
                    <a:pt x="1749" y="9850"/>
                    <a:pt x="0" y="12481"/>
                    <a:pt x="0" y="15726"/>
                  </a:cubicBezTo>
                  <a:cubicBezTo>
                    <a:pt x="0" y="18969"/>
                    <a:pt x="1749" y="21600"/>
                    <a:pt x="3906" y="21600"/>
                  </a:cubicBezTo>
                  <a:lnTo>
                    <a:pt x="16430" y="21600"/>
                  </a:lnTo>
                  <a:cubicBezTo>
                    <a:pt x="19285" y="21600"/>
                    <a:pt x="21600" y="18119"/>
                    <a:pt x="21600" y="13823"/>
                  </a:cubicBezTo>
                  <a:cubicBezTo>
                    <a:pt x="21600" y="9530"/>
                    <a:pt x="19285" y="6048"/>
                    <a:pt x="16430" y="6048"/>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grpSp>
        <p:nvGrpSpPr>
          <p:cNvPr id="42" name="Group 41">
            <a:extLst>
              <a:ext uri="{FF2B5EF4-FFF2-40B4-BE49-F238E27FC236}">
                <a16:creationId xmlns:a16="http://schemas.microsoft.com/office/drawing/2014/main" id="{7FF960B6-1627-42A2-AB23-B68804756A04}"/>
              </a:ext>
            </a:extLst>
          </p:cNvPr>
          <p:cNvGrpSpPr/>
          <p:nvPr/>
        </p:nvGrpSpPr>
        <p:grpSpPr>
          <a:xfrm>
            <a:off x="9710471" y="4823988"/>
            <a:ext cx="649752" cy="649752"/>
            <a:chOff x="9710471" y="4909716"/>
            <a:chExt cx="649752" cy="649752"/>
          </a:xfrm>
        </p:grpSpPr>
        <p:sp>
          <p:nvSpPr>
            <p:cNvPr id="43" name="Shape 1108">
              <a:extLst>
                <a:ext uri="{FF2B5EF4-FFF2-40B4-BE49-F238E27FC236}">
                  <a16:creationId xmlns:a16="http://schemas.microsoft.com/office/drawing/2014/main" id="{D3C9C32C-49D2-4309-A26B-A479FDF1050B}"/>
                </a:ext>
              </a:extLst>
            </p:cNvPr>
            <p:cNvSpPr/>
            <p:nvPr/>
          </p:nvSpPr>
          <p:spPr>
            <a:xfrm>
              <a:off x="9710471" y="4909716"/>
              <a:ext cx="649752" cy="6497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wrap="square" lIns="50800" tIns="50800" rIns="50800" bIns="50800" numCol="1" anchor="ctr">
              <a:noAutofit/>
            </a:bodyPr>
            <a:lstStyle/>
            <a:p>
              <a:pPr lvl="0" algn="l">
                <a:defRPr sz="3100" b="1">
                  <a:latin typeface="Kontrapunkt Bob Bold"/>
                  <a:ea typeface="Kontrapunkt Bob Bold"/>
                  <a:cs typeface="Kontrapunkt Bob Bold"/>
                  <a:sym typeface="Kontrapunkt Bob Bold"/>
                </a:defRPr>
              </a:pPr>
              <a:endParaRPr/>
            </a:p>
          </p:txBody>
        </p:sp>
        <p:sp>
          <p:nvSpPr>
            <p:cNvPr id="44" name="Shape 1110">
              <a:extLst>
                <a:ext uri="{FF2B5EF4-FFF2-40B4-BE49-F238E27FC236}">
                  <a16:creationId xmlns:a16="http://schemas.microsoft.com/office/drawing/2014/main" id="{07BAB08E-8500-47E6-A112-06200B6841D5}"/>
                </a:ext>
              </a:extLst>
            </p:cNvPr>
            <p:cNvSpPr/>
            <p:nvPr/>
          </p:nvSpPr>
          <p:spPr>
            <a:xfrm>
              <a:off x="9866017" y="5059406"/>
              <a:ext cx="350807" cy="350833"/>
            </a:xfrm>
            <a:custGeom>
              <a:avLst/>
              <a:gdLst/>
              <a:ahLst/>
              <a:cxnLst>
                <a:cxn ang="0">
                  <a:pos x="wd2" y="hd2"/>
                </a:cxn>
                <a:cxn ang="5400000">
                  <a:pos x="wd2" y="hd2"/>
                </a:cxn>
                <a:cxn ang="10800000">
                  <a:pos x="wd2" y="hd2"/>
                </a:cxn>
                <a:cxn ang="16200000">
                  <a:pos x="wd2" y="hd2"/>
                </a:cxn>
              </a:cxnLst>
              <a:rect l="0" t="0" r="r" b="b"/>
              <a:pathLst>
                <a:path w="21600" h="21600" extrusionOk="0">
                  <a:moveTo>
                    <a:pt x="11679" y="19547"/>
                  </a:moveTo>
                  <a:lnTo>
                    <a:pt x="11679" y="14693"/>
                  </a:lnTo>
                  <a:lnTo>
                    <a:pt x="9921" y="14693"/>
                  </a:lnTo>
                  <a:lnTo>
                    <a:pt x="9921" y="19547"/>
                  </a:lnTo>
                  <a:cubicBezTo>
                    <a:pt x="5768" y="19134"/>
                    <a:pt x="2465" y="15832"/>
                    <a:pt x="2052" y="11679"/>
                  </a:cubicBezTo>
                  <a:lnTo>
                    <a:pt x="6907" y="11679"/>
                  </a:lnTo>
                  <a:lnTo>
                    <a:pt x="6907" y="9921"/>
                  </a:lnTo>
                  <a:lnTo>
                    <a:pt x="2052" y="9921"/>
                  </a:lnTo>
                  <a:cubicBezTo>
                    <a:pt x="2465" y="5768"/>
                    <a:pt x="5768" y="2466"/>
                    <a:pt x="9921" y="2054"/>
                  </a:cubicBezTo>
                  <a:lnTo>
                    <a:pt x="9921" y="6907"/>
                  </a:lnTo>
                  <a:lnTo>
                    <a:pt x="11679" y="6907"/>
                  </a:lnTo>
                  <a:lnTo>
                    <a:pt x="11679" y="2054"/>
                  </a:lnTo>
                  <a:cubicBezTo>
                    <a:pt x="15832" y="2466"/>
                    <a:pt x="19135" y="5768"/>
                    <a:pt x="19548" y="9921"/>
                  </a:cubicBezTo>
                  <a:lnTo>
                    <a:pt x="14693" y="9921"/>
                  </a:lnTo>
                  <a:lnTo>
                    <a:pt x="14693" y="11679"/>
                  </a:lnTo>
                  <a:lnTo>
                    <a:pt x="19548" y="11679"/>
                  </a:lnTo>
                  <a:cubicBezTo>
                    <a:pt x="19135" y="15832"/>
                    <a:pt x="15832" y="19134"/>
                    <a:pt x="11679" y="19547"/>
                  </a:cubicBezTo>
                  <a:close/>
                  <a:moveTo>
                    <a:pt x="10799" y="0"/>
                  </a:moveTo>
                  <a:cubicBezTo>
                    <a:pt x="4835" y="0"/>
                    <a:pt x="0" y="4836"/>
                    <a:pt x="0" y="10800"/>
                  </a:cubicBezTo>
                  <a:cubicBezTo>
                    <a:pt x="0" y="16765"/>
                    <a:pt x="4835" y="21600"/>
                    <a:pt x="10799" y="21600"/>
                  </a:cubicBezTo>
                  <a:cubicBezTo>
                    <a:pt x="16765" y="21600"/>
                    <a:pt x="21600" y="16765"/>
                    <a:pt x="21600" y="10800"/>
                  </a:cubicBezTo>
                  <a:cubicBezTo>
                    <a:pt x="21600" y="4836"/>
                    <a:pt x="16765" y="0"/>
                    <a:pt x="10799" y="0"/>
                  </a:cubicBezTo>
                  <a:close/>
                </a:path>
              </a:pathLst>
            </a:custGeom>
            <a:solidFill>
              <a:schemeClr val="accent1"/>
            </a:solidFill>
            <a:ln w="12700" cap="flat">
              <a:noFill/>
              <a:miter lim="400000"/>
            </a:ln>
            <a:effectLst/>
          </p:spPr>
          <p:txBody>
            <a:bodyPr wrap="square" lIns="38100" tIns="38100" rIns="38100" bIns="38100" numCol="1" anchor="ctr">
              <a:noAutofit/>
            </a:bodyPr>
            <a:lstStyle/>
            <a:p>
              <a:pPr lvl="0">
                <a:defRPr sz="3200">
                  <a:solidFill>
                    <a:srgbClr val="FFFFFF"/>
                  </a:solidFill>
                  <a:latin typeface="Helvetica Light"/>
                  <a:ea typeface="Helvetica Light"/>
                  <a:cs typeface="Helvetica Light"/>
                  <a:sym typeface="Helvetica Light"/>
                </a:defRPr>
              </a:pPr>
              <a:endParaRPr/>
            </a:p>
          </p:txBody>
        </p:sp>
      </p:grpSp>
      <p:sp>
        <p:nvSpPr>
          <p:cNvPr id="45" name="Shape 1086">
            <a:extLst>
              <a:ext uri="{FF2B5EF4-FFF2-40B4-BE49-F238E27FC236}">
                <a16:creationId xmlns:a16="http://schemas.microsoft.com/office/drawing/2014/main" id="{AFFCC0BD-E20D-4371-8735-50465963EB8F}"/>
              </a:ext>
            </a:extLst>
          </p:cNvPr>
          <p:cNvSpPr/>
          <p:nvPr/>
        </p:nvSpPr>
        <p:spPr>
          <a:xfrm>
            <a:off x="5036718" y="2805471"/>
            <a:ext cx="2121199" cy="2122204"/>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65"/>
                  <a:pt x="16765" y="21600"/>
                  <a:pt x="10800" y="21600"/>
                </a:cubicBezTo>
                <a:cubicBezTo>
                  <a:pt x="4835" y="21600"/>
                  <a:pt x="0" y="16765"/>
                  <a:pt x="0" y="10800"/>
                </a:cubicBezTo>
                <a:cubicBezTo>
                  <a:pt x="0" y="4835"/>
                  <a:pt x="4835" y="0"/>
                  <a:pt x="10800" y="0"/>
                </a:cubicBezTo>
                <a:cubicBezTo>
                  <a:pt x="16765" y="0"/>
                  <a:pt x="21600" y="4835"/>
                  <a:pt x="21600" y="10800"/>
                </a:cubicBezTo>
                <a:close/>
              </a:path>
            </a:pathLst>
          </a:custGeom>
          <a:solidFill>
            <a:schemeClr val="bg1">
              <a:lumMod val="75000"/>
            </a:schemeClr>
          </a:solidFill>
          <a:ln w="12700">
            <a:miter lim="400000"/>
          </a:ln>
        </p:spPr>
        <p:txBody>
          <a:bodyPr lIns="38100" tIns="38100" rIns="38100" bIns="38100" anchor="ctr"/>
          <a:lstStyle/>
          <a:p>
            <a:pPr lvl="0">
              <a:defRPr sz="3200">
                <a:solidFill>
                  <a:srgbClr val="FFFFFF"/>
                </a:solidFill>
                <a:latin typeface="Helvetica Light"/>
                <a:ea typeface="Helvetica Light"/>
                <a:cs typeface="Helvetica Light"/>
                <a:sym typeface="Helvetica Light"/>
              </a:defRPr>
            </a:pPr>
            <a:endParaRPr/>
          </a:p>
        </p:txBody>
      </p:sp>
      <p:sp>
        <p:nvSpPr>
          <p:cNvPr id="46" name="TextBox 45">
            <a:extLst>
              <a:ext uri="{FF2B5EF4-FFF2-40B4-BE49-F238E27FC236}">
                <a16:creationId xmlns:a16="http://schemas.microsoft.com/office/drawing/2014/main" id="{4D6A0154-00D6-4867-BCB1-420DDF3D4C55}"/>
              </a:ext>
            </a:extLst>
          </p:cNvPr>
          <p:cNvSpPr txBox="1"/>
          <p:nvPr/>
        </p:nvSpPr>
        <p:spPr>
          <a:xfrm>
            <a:off x="2636203" y="3727887"/>
            <a:ext cx="2190088" cy="307777"/>
          </a:xfrm>
          <a:prstGeom prst="rect">
            <a:avLst/>
          </a:prstGeom>
          <a:noFill/>
        </p:spPr>
        <p:txBody>
          <a:bodyPr wrap="square" lIns="0" tIns="0" rIns="0" bIns="0" rtlCol="0">
            <a:spAutoFit/>
          </a:bodyPr>
          <a:lstStyle/>
          <a:p>
            <a:r>
              <a:rPr lang="en-GB" sz="1000" dirty="0">
                <a:solidFill>
                  <a:schemeClr val="bg1"/>
                </a:solidFill>
                <a:latin typeface="Kontrapunkt Bob" panose="02000000000000000000" pitchFamily="50" charset="0"/>
              </a:rPr>
              <a:t>Opens up further research on Ecological Modelling</a:t>
            </a:r>
          </a:p>
        </p:txBody>
      </p:sp>
      <p:sp>
        <p:nvSpPr>
          <p:cNvPr id="47" name="TextBox 46">
            <a:extLst>
              <a:ext uri="{FF2B5EF4-FFF2-40B4-BE49-F238E27FC236}">
                <a16:creationId xmlns:a16="http://schemas.microsoft.com/office/drawing/2014/main" id="{ADA21118-DC0A-4F99-84E3-FB87C0756292}"/>
              </a:ext>
            </a:extLst>
          </p:cNvPr>
          <p:cNvSpPr txBox="1"/>
          <p:nvPr/>
        </p:nvSpPr>
        <p:spPr>
          <a:xfrm>
            <a:off x="2636202" y="2483197"/>
            <a:ext cx="2079739" cy="307777"/>
          </a:xfrm>
          <a:prstGeom prst="rect">
            <a:avLst/>
          </a:prstGeom>
          <a:noFill/>
        </p:spPr>
        <p:txBody>
          <a:bodyPr wrap="square" lIns="0" tIns="0" rIns="0" bIns="0" rtlCol="0">
            <a:spAutoFit/>
          </a:bodyPr>
          <a:lstStyle/>
          <a:p>
            <a:r>
              <a:rPr lang="en-GB" sz="1000" dirty="0">
                <a:solidFill>
                  <a:schemeClr val="bg1"/>
                </a:solidFill>
                <a:latin typeface="Kontrapunkt Bob" panose="02000000000000000000" pitchFamily="50" charset="0"/>
              </a:rPr>
              <a:t>Helps the Local Government Units in Prioritization</a:t>
            </a:r>
          </a:p>
        </p:txBody>
      </p:sp>
      <p:sp>
        <p:nvSpPr>
          <p:cNvPr id="48" name="TextBox 47">
            <a:extLst>
              <a:ext uri="{FF2B5EF4-FFF2-40B4-BE49-F238E27FC236}">
                <a16:creationId xmlns:a16="http://schemas.microsoft.com/office/drawing/2014/main" id="{50CEF83C-828C-4D5B-A8D3-6D0B514804EE}"/>
              </a:ext>
            </a:extLst>
          </p:cNvPr>
          <p:cNvSpPr txBox="1"/>
          <p:nvPr/>
        </p:nvSpPr>
        <p:spPr>
          <a:xfrm>
            <a:off x="2636202" y="5075188"/>
            <a:ext cx="2080364" cy="153888"/>
          </a:xfrm>
          <a:prstGeom prst="rect">
            <a:avLst/>
          </a:prstGeom>
          <a:noFill/>
        </p:spPr>
        <p:txBody>
          <a:bodyPr wrap="square" lIns="0" tIns="0" rIns="0" bIns="0" rtlCol="0">
            <a:spAutoFit/>
          </a:bodyPr>
          <a:lstStyle/>
          <a:p>
            <a:r>
              <a:rPr lang="en-GB" sz="1000" dirty="0">
                <a:solidFill>
                  <a:schemeClr val="bg1"/>
                </a:solidFill>
                <a:latin typeface="Kontrapunkt Bob" panose="02000000000000000000" pitchFamily="50" charset="0"/>
              </a:rPr>
              <a:t>Helps Coastal Communities</a:t>
            </a:r>
          </a:p>
        </p:txBody>
      </p:sp>
      <p:sp>
        <p:nvSpPr>
          <p:cNvPr id="49" name="TextBox 48">
            <a:extLst>
              <a:ext uri="{FF2B5EF4-FFF2-40B4-BE49-F238E27FC236}">
                <a16:creationId xmlns:a16="http://schemas.microsoft.com/office/drawing/2014/main" id="{0A0D3ABF-FAD6-4B28-AC35-9D57565AE4BC}"/>
              </a:ext>
            </a:extLst>
          </p:cNvPr>
          <p:cNvSpPr txBox="1"/>
          <p:nvPr/>
        </p:nvSpPr>
        <p:spPr>
          <a:xfrm>
            <a:off x="7471639" y="2545543"/>
            <a:ext cx="2055742" cy="153888"/>
          </a:xfrm>
          <a:prstGeom prst="rect">
            <a:avLst/>
          </a:prstGeom>
          <a:noFill/>
        </p:spPr>
        <p:txBody>
          <a:bodyPr wrap="square" lIns="0" tIns="0" rIns="0" bIns="0" rtlCol="0">
            <a:spAutoFit/>
          </a:bodyPr>
          <a:lstStyle/>
          <a:p>
            <a:pPr algn="r"/>
            <a:r>
              <a:rPr lang="en-GB" sz="1000" dirty="0">
                <a:solidFill>
                  <a:schemeClr val="bg1"/>
                </a:solidFill>
                <a:latin typeface="Kontrapunkt Bob" panose="02000000000000000000" pitchFamily="50" charset="0"/>
              </a:rPr>
              <a:t>Policy Making</a:t>
            </a:r>
          </a:p>
        </p:txBody>
      </p:sp>
      <p:sp>
        <p:nvSpPr>
          <p:cNvPr id="50" name="TextBox 49">
            <a:extLst>
              <a:ext uri="{FF2B5EF4-FFF2-40B4-BE49-F238E27FC236}">
                <a16:creationId xmlns:a16="http://schemas.microsoft.com/office/drawing/2014/main" id="{E3B41CBE-A7B6-40FE-B64C-1EBA9244D938}"/>
              </a:ext>
            </a:extLst>
          </p:cNvPr>
          <p:cNvSpPr txBox="1"/>
          <p:nvPr/>
        </p:nvSpPr>
        <p:spPr>
          <a:xfrm>
            <a:off x="7471639" y="3729417"/>
            <a:ext cx="2055742" cy="307777"/>
          </a:xfrm>
          <a:prstGeom prst="rect">
            <a:avLst/>
          </a:prstGeom>
          <a:noFill/>
        </p:spPr>
        <p:txBody>
          <a:bodyPr wrap="square" lIns="0" tIns="0" rIns="0" bIns="0" rtlCol="0">
            <a:spAutoFit/>
          </a:bodyPr>
          <a:lstStyle/>
          <a:p>
            <a:pPr algn="r"/>
            <a:r>
              <a:rPr lang="en-GB" sz="1000" dirty="0">
                <a:solidFill>
                  <a:schemeClr val="bg1"/>
                </a:solidFill>
                <a:latin typeface="Kontrapunkt Bob" panose="02000000000000000000" pitchFamily="50" charset="0"/>
              </a:rPr>
              <a:t>Aids in the fight against Climate Change</a:t>
            </a:r>
          </a:p>
        </p:txBody>
      </p:sp>
      <p:sp>
        <p:nvSpPr>
          <p:cNvPr id="51" name="TextBox 50">
            <a:extLst>
              <a:ext uri="{FF2B5EF4-FFF2-40B4-BE49-F238E27FC236}">
                <a16:creationId xmlns:a16="http://schemas.microsoft.com/office/drawing/2014/main" id="{2631E964-09AA-49EA-A0F4-3C62B0F47850}"/>
              </a:ext>
            </a:extLst>
          </p:cNvPr>
          <p:cNvSpPr txBox="1"/>
          <p:nvPr/>
        </p:nvSpPr>
        <p:spPr>
          <a:xfrm>
            <a:off x="7472263" y="5012842"/>
            <a:ext cx="2055118" cy="307777"/>
          </a:xfrm>
          <a:prstGeom prst="rect">
            <a:avLst/>
          </a:prstGeom>
          <a:noFill/>
        </p:spPr>
        <p:txBody>
          <a:bodyPr wrap="square" lIns="0" tIns="0" rIns="0" bIns="0" rtlCol="0">
            <a:spAutoFit/>
          </a:bodyPr>
          <a:lstStyle/>
          <a:p>
            <a:pPr algn="r"/>
            <a:r>
              <a:rPr lang="en-GB" sz="1000" dirty="0">
                <a:solidFill>
                  <a:schemeClr val="bg1"/>
                </a:solidFill>
                <a:latin typeface="Kontrapunkt Bob" panose="02000000000000000000" pitchFamily="50" charset="0"/>
              </a:rPr>
              <a:t>Mangrove Ecosystem Protection</a:t>
            </a:r>
          </a:p>
        </p:txBody>
      </p:sp>
      <p:pic>
        <p:nvPicPr>
          <p:cNvPr id="53" name="Picture 2" descr="green leaf trees near body of water">
            <a:extLst>
              <a:ext uri="{FF2B5EF4-FFF2-40B4-BE49-F238E27FC236}">
                <a16:creationId xmlns:a16="http://schemas.microsoft.com/office/drawing/2014/main" id="{43B97960-780E-4A3B-A8C4-0F14BD8C09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103" b="16635"/>
          <a:stretch/>
        </p:blipFill>
        <p:spPr bwMode="auto">
          <a:xfrm>
            <a:off x="5010859" y="2810789"/>
            <a:ext cx="2186332" cy="2133558"/>
          </a:xfrm>
          <a:prstGeom prst="ellipse">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C73E6ADE-0F5B-4430-BE21-E58534F2D4F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000" y="360000"/>
            <a:ext cx="487363" cy="487363"/>
          </a:xfrm>
          <a:prstGeom prst="rect">
            <a:avLst/>
          </a:prstGeom>
        </p:spPr>
      </p:pic>
    </p:spTree>
    <p:extLst>
      <p:ext uri="{BB962C8B-B14F-4D97-AF65-F5344CB8AC3E}">
        <p14:creationId xmlns:p14="http://schemas.microsoft.com/office/powerpoint/2010/main" val="2307572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22" presetClass="entr" presetSubtype="2"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right)">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22" presetClass="entr" presetSubtype="2"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right)">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22" presetClass="entr" presetSubtype="2"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right)">
                                      <p:cBhvr>
                                        <p:cTn id="31" dur="500"/>
                                        <p:tgtEl>
                                          <p:spTgt spid="23"/>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22" presetClass="entr" presetSubtype="8"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par>
                                <p:cTn id="41" presetID="10"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9"/>
                                        </p:tgtEl>
                                        <p:attrNameLst>
                                          <p:attrName>style.visibility</p:attrName>
                                        </p:attrNameLst>
                                      </p:cBhvr>
                                      <p:to>
                                        <p:strVal val="visible"/>
                                      </p:to>
                                    </p:set>
                                    <p:animEffect transition="in" filter="fade">
                                      <p:cBhvr>
                                        <p:cTn id="46" dur="500"/>
                                        <p:tgtEl>
                                          <p:spTgt spid="49"/>
                                        </p:tgtEl>
                                      </p:cBhvr>
                                    </p:animEffect>
                                  </p:childTnLst>
                                </p:cTn>
                              </p:par>
                              <p:par>
                                <p:cTn id="47" presetID="22" presetClass="entr" presetSubtype="8"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par>
                                <p:cTn id="50" presetID="10" presetClass="entr" presetSubtype="0" fill="hold"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22" presetClass="entr" presetSubtype="8"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42"/>
                                        </p:tgtEl>
                                        <p:attrNameLst>
                                          <p:attrName>style.visibility</p:attrName>
                                        </p:attrNameLst>
                                      </p:cBhvr>
                                      <p:to>
                                        <p:strVal val="visible"/>
                                      </p:to>
                                    </p:set>
                                    <p:animEffect transition="in" filter="fade">
                                      <p:cBhvr>
                                        <p:cTn id="61" dur="500"/>
                                        <p:tgtEl>
                                          <p:spTgt spid="4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fade">
                                      <p:cBhvr>
                                        <p:cTn id="64" dur="500"/>
                                        <p:tgtEl>
                                          <p:spTgt spid="51"/>
                                        </p:tgtEl>
                                      </p:cBhvr>
                                    </p:animEffect>
                                  </p:childTnLst>
                                </p:cTn>
                              </p:par>
                              <p:par>
                                <p:cTn id="65" presetID="1" presetClass="mediacall" presetSubtype="0" fill="hold" nodeType="withEffect">
                                  <p:stCondLst>
                                    <p:cond delay="0"/>
                                  </p:stCondLst>
                                  <p:childTnLst>
                                    <p:cmd type="call" cmd="playFrom(0.0)">
                                      <p:cBhvr>
                                        <p:cTn id="66" dur="383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67" fill="hold" display="0">
                  <p:stCondLst>
                    <p:cond delay="indefinite"/>
                  </p:stCondLst>
                  <p:endCondLst>
                    <p:cond evt="onStopAudio" delay="0">
                      <p:tgtEl>
                        <p:sldTgt/>
                      </p:tgtEl>
                    </p:cond>
                  </p:endCondLst>
                </p:cTn>
                <p:tgtEl>
                  <p:spTgt spid="2"/>
                </p:tgtEl>
              </p:cMediaNode>
            </p:audio>
          </p:childTnLst>
        </p:cTn>
      </p:par>
    </p:tnLst>
    <p:bldLst>
      <p:bldP spid="26" grpId="0" animBg="1"/>
      <p:bldP spid="45" grpId="0" animBg="1"/>
      <p:bldP spid="46" grpId="0"/>
      <p:bldP spid="47" grpId="0"/>
      <p:bldP spid="48" grpId="0"/>
      <p:bldP spid="49" grpId="0"/>
      <p:bldP spid="50" grpId="0"/>
      <p:bldP spid="5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B91C-66B9-4BD1-A826-518E061D9E3A}"/>
              </a:ext>
            </a:extLst>
          </p:cNvPr>
          <p:cNvSpPr>
            <a:spLocks noGrp="1"/>
          </p:cNvSpPr>
          <p:nvPr>
            <p:ph type="title"/>
          </p:nvPr>
        </p:nvSpPr>
        <p:spPr/>
        <p:txBody>
          <a:bodyPr/>
          <a:lstStyle/>
          <a:p>
            <a:r>
              <a:rPr lang="en-PH" dirty="0"/>
              <a:t>Outline</a:t>
            </a:r>
          </a:p>
        </p:txBody>
      </p:sp>
      <p:sp>
        <p:nvSpPr>
          <p:cNvPr id="4" name="Footer Placeholder 3">
            <a:extLst>
              <a:ext uri="{FF2B5EF4-FFF2-40B4-BE49-F238E27FC236}">
                <a16:creationId xmlns:a16="http://schemas.microsoft.com/office/drawing/2014/main" id="{459A48A7-F3FB-4806-BE83-A9F7D2840819}"/>
              </a:ext>
            </a:extLst>
          </p:cNvPr>
          <p:cNvSpPr>
            <a:spLocks noGrp="1"/>
          </p:cNvSpPr>
          <p:nvPr>
            <p:ph type="ftr" sz="quarter" idx="11"/>
          </p:nvPr>
        </p:nvSpPr>
        <p:spPr/>
        <p:txBody>
          <a:bodyPr/>
          <a:lstStyle/>
          <a:p>
            <a:r>
              <a:rPr lang="en-US"/>
              <a:t>Vulnerability of Mangrove Forests </a:t>
            </a:r>
            <a:endParaRPr lang="en-PH" dirty="0"/>
          </a:p>
        </p:txBody>
      </p:sp>
      <p:sp>
        <p:nvSpPr>
          <p:cNvPr id="5" name="Slide Number Placeholder 4">
            <a:extLst>
              <a:ext uri="{FF2B5EF4-FFF2-40B4-BE49-F238E27FC236}">
                <a16:creationId xmlns:a16="http://schemas.microsoft.com/office/drawing/2014/main" id="{6049E175-4CC1-4C69-904C-754603A4FDC9}"/>
              </a:ext>
            </a:extLst>
          </p:cNvPr>
          <p:cNvSpPr>
            <a:spLocks noGrp="1"/>
          </p:cNvSpPr>
          <p:nvPr>
            <p:ph type="sldNum" sz="quarter" idx="12"/>
          </p:nvPr>
        </p:nvSpPr>
        <p:spPr/>
        <p:txBody>
          <a:bodyPr/>
          <a:lstStyle/>
          <a:p>
            <a:fld id="{9F909BAD-3646-402D-AC30-3DBF86AA0FCB}" type="slidenum">
              <a:rPr lang="en-PH" smtClean="0"/>
              <a:t>2</a:t>
            </a:fld>
            <a:endParaRPr lang="en-PH"/>
          </a:p>
        </p:txBody>
      </p:sp>
      <p:sp>
        <p:nvSpPr>
          <p:cNvPr id="9" name="TextBox 8">
            <a:extLst>
              <a:ext uri="{FF2B5EF4-FFF2-40B4-BE49-F238E27FC236}">
                <a16:creationId xmlns:a16="http://schemas.microsoft.com/office/drawing/2014/main" id="{98ED27B6-4641-485C-A5FC-AEBC94F26528}"/>
              </a:ext>
            </a:extLst>
          </p:cNvPr>
          <p:cNvSpPr txBox="1"/>
          <p:nvPr/>
        </p:nvSpPr>
        <p:spPr>
          <a:xfrm>
            <a:off x="5013463" y="2006495"/>
            <a:ext cx="5329646" cy="369332"/>
          </a:xfrm>
          <a:prstGeom prst="rect">
            <a:avLst/>
          </a:prstGeom>
          <a:noFill/>
        </p:spPr>
        <p:txBody>
          <a:bodyPr wrap="square" rtlCol="0">
            <a:spAutoFit/>
          </a:bodyPr>
          <a:lstStyle/>
          <a:p>
            <a:pPr marL="342900" indent="-342900">
              <a:buAutoNum type="arabicPeriod"/>
            </a:pPr>
            <a:r>
              <a:rPr lang="en-PH" dirty="0">
                <a:latin typeface="+mj-lt"/>
              </a:rPr>
              <a:t>Objectives</a:t>
            </a:r>
          </a:p>
        </p:txBody>
      </p:sp>
      <p:sp>
        <p:nvSpPr>
          <p:cNvPr id="10" name="TextBox 9">
            <a:extLst>
              <a:ext uri="{FF2B5EF4-FFF2-40B4-BE49-F238E27FC236}">
                <a16:creationId xmlns:a16="http://schemas.microsoft.com/office/drawing/2014/main" id="{81DC7E8C-B520-4EA2-86C2-E4B3F35A85A3}"/>
              </a:ext>
            </a:extLst>
          </p:cNvPr>
          <p:cNvSpPr txBox="1"/>
          <p:nvPr/>
        </p:nvSpPr>
        <p:spPr>
          <a:xfrm>
            <a:off x="5360967" y="2615353"/>
            <a:ext cx="5329646" cy="369332"/>
          </a:xfrm>
          <a:prstGeom prst="rect">
            <a:avLst/>
          </a:prstGeom>
          <a:noFill/>
        </p:spPr>
        <p:txBody>
          <a:bodyPr wrap="square" rtlCol="0">
            <a:spAutoFit/>
          </a:bodyPr>
          <a:lstStyle/>
          <a:p>
            <a:r>
              <a:rPr lang="en-PH" dirty="0">
                <a:latin typeface="+mj-lt"/>
              </a:rPr>
              <a:t>2. Related Literatures</a:t>
            </a:r>
          </a:p>
        </p:txBody>
      </p:sp>
      <p:sp>
        <p:nvSpPr>
          <p:cNvPr id="11" name="TextBox 10">
            <a:extLst>
              <a:ext uri="{FF2B5EF4-FFF2-40B4-BE49-F238E27FC236}">
                <a16:creationId xmlns:a16="http://schemas.microsoft.com/office/drawing/2014/main" id="{E1969B39-3EB4-44B6-ABDF-AF4BD497A378}"/>
              </a:ext>
            </a:extLst>
          </p:cNvPr>
          <p:cNvSpPr txBox="1"/>
          <p:nvPr/>
        </p:nvSpPr>
        <p:spPr>
          <a:xfrm>
            <a:off x="5799908" y="3223802"/>
            <a:ext cx="5329646" cy="369332"/>
          </a:xfrm>
          <a:prstGeom prst="rect">
            <a:avLst/>
          </a:prstGeom>
          <a:noFill/>
        </p:spPr>
        <p:txBody>
          <a:bodyPr wrap="square" rtlCol="0">
            <a:spAutoFit/>
          </a:bodyPr>
          <a:lstStyle/>
          <a:p>
            <a:r>
              <a:rPr lang="en-PH" dirty="0">
                <a:latin typeface="+mj-lt"/>
              </a:rPr>
              <a:t>3. Framework &amp; Methodology</a:t>
            </a:r>
          </a:p>
        </p:txBody>
      </p:sp>
      <p:pic>
        <p:nvPicPr>
          <p:cNvPr id="3074" name="Picture 2" descr="green plants">
            <a:extLst>
              <a:ext uri="{FF2B5EF4-FFF2-40B4-BE49-F238E27FC236}">
                <a16:creationId xmlns:a16="http://schemas.microsoft.com/office/drawing/2014/main" id="{97E8E195-911D-4B85-A2EB-0106DCFD1E0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0086" b="7342"/>
          <a:stretch/>
        </p:blipFill>
        <p:spPr bwMode="auto">
          <a:xfrm>
            <a:off x="-4652922" y="1737360"/>
            <a:ext cx="11639742" cy="4589541"/>
          </a:xfrm>
          <a:prstGeom prst="trapezoid">
            <a:avLst>
              <a:gd name="adj" fmla="val 54411"/>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E0D2478-46DD-420C-B7E3-D04D1CB14F49}"/>
              </a:ext>
            </a:extLst>
          </p:cNvPr>
          <p:cNvSpPr txBox="1"/>
          <p:nvPr/>
        </p:nvSpPr>
        <p:spPr>
          <a:xfrm>
            <a:off x="6173894" y="3830980"/>
            <a:ext cx="5329646" cy="369332"/>
          </a:xfrm>
          <a:prstGeom prst="rect">
            <a:avLst/>
          </a:prstGeom>
          <a:noFill/>
        </p:spPr>
        <p:txBody>
          <a:bodyPr wrap="square" rtlCol="0">
            <a:spAutoFit/>
          </a:bodyPr>
          <a:lstStyle/>
          <a:p>
            <a:r>
              <a:rPr lang="en-PH" dirty="0">
                <a:latin typeface="+mj-lt"/>
              </a:rPr>
              <a:t>4. Expected Output</a:t>
            </a:r>
          </a:p>
        </p:txBody>
      </p:sp>
      <p:sp>
        <p:nvSpPr>
          <p:cNvPr id="15" name="TextBox 14">
            <a:extLst>
              <a:ext uri="{FF2B5EF4-FFF2-40B4-BE49-F238E27FC236}">
                <a16:creationId xmlns:a16="http://schemas.microsoft.com/office/drawing/2014/main" id="{EA8AEB22-A741-4211-A060-7917B6C5D585}"/>
              </a:ext>
            </a:extLst>
          </p:cNvPr>
          <p:cNvSpPr txBox="1"/>
          <p:nvPr/>
        </p:nvSpPr>
        <p:spPr>
          <a:xfrm>
            <a:off x="6580357" y="4408210"/>
            <a:ext cx="5329646" cy="369332"/>
          </a:xfrm>
          <a:prstGeom prst="rect">
            <a:avLst/>
          </a:prstGeom>
          <a:noFill/>
        </p:spPr>
        <p:txBody>
          <a:bodyPr wrap="square" rtlCol="0">
            <a:spAutoFit/>
          </a:bodyPr>
          <a:lstStyle/>
          <a:p>
            <a:r>
              <a:rPr lang="en-PH" dirty="0">
                <a:latin typeface="+mj-lt"/>
              </a:rPr>
              <a:t>5. Limitations</a:t>
            </a:r>
          </a:p>
        </p:txBody>
      </p:sp>
      <p:sp>
        <p:nvSpPr>
          <p:cNvPr id="16" name="TextBox 15">
            <a:extLst>
              <a:ext uri="{FF2B5EF4-FFF2-40B4-BE49-F238E27FC236}">
                <a16:creationId xmlns:a16="http://schemas.microsoft.com/office/drawing/2014/main" id="{B6E94986-5BF0-4647-A741-7944583CF5B5}"/>
              </a:ext>
            </a:extLst>
          </p:cNvPr>
          <p:cNvSpPr txBox="1"/>
          <p:nvPr/>
        </p:nvSpPr>
        <p:spPr>
          <a:xfrm>
            <a:off x="6932864" y="4998223"/>
            <a:ext cx="5329646" cy="369332"/>
          </a:xfrm>
          <a:prstGeom prst="rect">
            <a:avLst/>
          </a:prstGeom>
          <a:noFill/>
        </p:spPr>
        <p:txBody>
          <a:bodyPr wrap="square" rtlCol="0">
            <a:spAutoFit/>
          </a:bodyPr>
          <a:lstStyle/>
          <a:p>
            <a:r>
              <a:rPr lang="en-PH" dirty="0">
                <a:latin typeface="+mj-lt"/>
              </a:rPr>
              <a:t>6. Significance</a:t>
            </a:r>
          </a:p>
        </p:txBody>
      </p:sp>
      <p:pic>
        <p:nvPicPr>
          <p:cNvPr id="3" name="Recorded Sound">
            <a:hlinkClick r:id="" action="ppaction://media"/>
            <a:extLst>
              <a:ext uri="{FF2B5EF4-FFF2-40B4-BE49-F238E27FC236}">
                <a16:creationId xmlns:a16="http://schemas.microsoft.com/office/drawing/2014/main" id="{D337BA03-46E5-4171-A1E6-67030631FB9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360000" y="360000"/>
            <a:ext cx="487363" cy="487363"/>
          </a:xfrm>
          <a:prstGeom prst="rect">
            <a:avLst/>
          </a:prstGeom>
        </p:spPr>
      </p:pic>
      <p:sp>
        <p:nvSpPr>
          <p:cNvPr id="14" name="TextBox 13">
            <a:extLst>
              <a:ext uri="{FF2B5EF4-FFF2-40B4-BE49-F238E27FC236}">
                <a16:creationId xmlns:a16="http://schemas.microsoft.com/office/drawing/2014/main" id="{CA62526A-8CB0-47CC-8B96-982B3272224A}"/>
              </a:ext>
            </a:extLst>
          </p:cNvPr>
          <p:cNvSpPr txBox="1"/>
          <p:nvPr/>
        </p:nvSpPr>
        <p:spPr>
          <a:xfrm>
            <a:off x="47161" y="6021605"/>
            <a:ext cx="8461828" cy="246221"/>
          </a:xfrm>
          <a:prstGeom prst="rect">
            <a:avLst/>
          </a:prstGeom>
          <a:noFill/>
        </p:spPr>
        <p:txBody>
          <a:bodyPr wrap="square">
            <a:spAutoFit/>
          </a:bodyPr>
          <a:lstStyle/>
          <a:p>
            <a:r>
              <a:rPr lang="en-PH" sz="1000" dirty="0"/>
              <a:t>Image Source: </a:t>
            </a:r>
            <a:r>
              <a:rPr lang="en-PH" sz="1000" b="0" i="0" u="none" strike="noStrike" kern="1200" dirty="0">
                <a:solidFill>
                  <a:schemeClr val="tx1"/>
                </a:solidFill>
                <a:effectLst/>
                <a:latin typeface="+mn-lt"/>
                <a:ea typeface="+mn-ea"/>
                <a:cs typeface="+mn-cs"/>
                <a:hlinkClick r:id="rId7"/>
              </a:rPr>
              <a:t>Maxwell Ridgeway</a:t>
            </a:r>
            <a:endParaRPr lang="en-PH" sz="10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960490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5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green leaf trees near body of water">
            <a:extLst>
              <a:ext uri="{FF2B5EF4-FFF2-40B4-BE49-F238E27FC236}">
                <a16:creationId xmlns:a16="http://schemas.microsoft.com/office/drawing/2014/main" id="{7FB9C7FE-520F-4255-94ED-B94FD994295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114" b="6585"/>
          <a:stretch/>
        </p:blipFill>
        <p:spPr bwMode="auto">
          <a:xfrm>
            <a:off x="-59496" y="-10180439"/>
            <a:ext cx="12495335" cy="1223932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D81C8FC6-184B-40A0-96C4-B66A06728DEF}"/>
              </a:ext>
            </a:extLst>
          </p:cNvPr>
          <p:cNvSpPr>
            <a:spLocks noGrp="1"/>
          </p:cNvSpPr>
          <p:nvPr>
            <p:ph type="ftr" sz="quarter" idx="11"/>
          </p:nvPr>
        </p:nvSpPr>
        <p:spPr/>
        <p:txBody>
          <a:bodyPr/>
          <a:lstStyle/>
          <a:p>
            <a:r>
              <a:rPr lang="en-US"/>
              <a:t>Vulnerability of Mangrove Forests </a:t>
            </a:r>
            <a:endParaRPr lang="en-PH" dirty="0"/>
          </a:p>
        </p:txBody>
      </p:sp>
      <p:sp>
        <p:nvSpPr>
          <p:cNvPr id="6" name="Slide Number Placeholder 5">
            <a:extLst>
              <a:ext uri="{FF2B5EF4-FFF2-40B4-BE49-F238E27FC236}">
                <a16:creationId xmlns:a16="http://schemas.microsoft.com/office/drawing/2014/main" id="{7237C2F7-5BED-455F-A088-F4928A86435A}"/>
              </a:ext>
            </a:extLst>
          </p:cNvPr>
          <p:cNvSpPr>
            <a:spLocks noGrp="1"/>
          </p:cNvSpPr>
          <p:nvPr>
            <p:ph type="sldNum" sz="quarter" idx="12"/>
          </p:nvPr>
        </p:nvSpPr>
        <p:spPr/>
        <p:txBody>
          <a:bodyPr/>
          <a:lstStyle/>
          <a:p>
            <a:fld id="{9F909BAD-3646-402D-AC30-3DBF86AA0FCB}" type="slidenum">
              <a:rPr lang="en-PH" smtClean="0"/>
              <a:t>20</a:t>
            </a:fld>
            <a:endParaRPr lang="en-PH"/>
          </a:p>
        </p:txBody>
      </p:sp>
      <p:sp>
        <p:nvSpPr>
          <p:cNvPr id="7" name="Title 6">
            <a:extLst>
              <a:ext uri="{FF2B5EF4-FFF2-40B4-BE49-F238E27FC236}">
                <a16:creationId xmlns:a16="http://schemas.microsoft.com/office/drawing/2014/main" id="{19781D7E-F4D7-4F32-8B9F-D86826A4023E}"/>
              </a:ext>
            </a:extLst>
          </p:cNvPr>
          <p:cNvSpPr>
            <a:spLocks noGrp="1"/>
          </p:cNvSpPr>
          <p:nvPr>
            <p:ph type="title" idx="4294967295"/>
          </p:nvPr>
        </p:nvSpPr>
        <p:spPr>
          <a:xfrm>
            <a:off x="211015" y="1424964"/>
            <a:ext cx="3200400" cy="658812"/>
          </a:xfrm>
        </p:spPr>
        <p:txBody>
          <a:bodyPr>
            <a:normAutofit fontScale="90000"/>
          </a:bodyPr>
          <a:lstStyle/>
          <a:p>
            <a:r>
              <a:rPr lang="en-PH" b="1" dirty="0">
                <a:solidFill>
                  <a:schemeClr val="bg1"/>
                </a:solidFill>
              </a:rPr>
              <a:t>References</a:t>
            </a:r>
          </a:p>
        </p:txBody>
      </p:sp>
      <p:sp>
        <p:nvSpPr>
          <p:cNvPr id="31" name="Rectangle 34">
            <a:extLst>
              <a:ext uri="{FF2B5EF4-FFF2-40B4-BE49-F238E27FC236}">
                <a16:creationId xmlns:a16="http://schemas.microsoft.com/office/drawing/2014/main" id="{C3022339-B132-4862-964B-EA2AA6C5C357}"/>
              </a:ext>
            </a:extLst>
          </p:cNvPr>
          <p:cNvSpPr>
            <a:spLocks noGrp="1" noChangeArrowheads="1"/>
          </p:cNvSpPr>
          <p:nvPr>
            <p:ph type="body" sz="half" idx="4294967295"/>
          </p:nvPr>
        </p:nvSpPr>
        <p:spPr bwMode="auto">
          <a:xfrm>
            <a:off x="59495" y="2182678"/>
            <a:ext cx="12073010" cy="4142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152352" rIns="91440" bIns="0" numCol="2"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PH" sz="800" dirty="0">
                <a:latin typeface="+mj-lt"/>
              </a:rPr>
              <a:t> </a:t>
            </a:r>
            <a:r>
              <a:rPr lang="en-PH" sz="800" dirty="0" err="1">
                <a:latin typeface="+mj-lt"/>
              </a:rPr>
              <a:t>Alino</a:t>
            </a:r>
            <a:r>
              <a:rPr lang="en-PH" sz="800" dirty="0">
                <a:latin typeface="+mj-lt"/>
              </a:rPr>
              <a:t>, P.M, </a:t>
            </a:r>
            <a:r>
              <a:rPr lang="en-PH" sz="800" dirty="0" err="1">
                <a:latin typeface="+mj-lt"/>
              </a:rPr>
              <a:t>Follosco</a:t>
            </a:r>
            <a:r>
              <a:rPr lang="en-PH" sz="800" dirty="0">
                <a:latin typeface="+mj-lt"/>
              </a:rPr>
              <a:t>, N.M.G., </a:t>
            </a:r>
            <a:r>
              <a:rPr lang="en-PH" sz="800" dirty="0" err="1">
                <a:latin typeface="+mj-lt"/>
              </a:rPr>
              <a:t>Mamauag</a:t>
            </a:r>
            <a:r>
              <a:rPr lang="en-PH" sz="800" dirty="0">
                <a:latin typeface="+mj-lt"/>
              </a:rPr>
              <a:t>, S.S., Martinez, R.J.S., </a:t>
            </a:r>
            <a:r>
              <a:rPr lang="en-PH" sz="800" dirty="0" err="1">
                <a:latin typeface="+mj-lt"/>
              </a:rPr>
              <a:t>Panga</a:t>
            </a:r>
            <a:r>
              <a:rPr lang="en-PH" sz="800" dirty="0">
                <a:latin typeface="+mj-lt"/>
              </a:rPr>
              <a:t>, F.M., (2013). Chapter 7: Linking Vulnerability Assessment to </a:t>
            </a:r>
            <a:r>
              <a:rPr lang="en-PH" sz="800" dirty="0" err="1">
                <a:latin typeface="+mj-lt"/>
              </a:rPr>
              <a:t>Adapation</a:t>
            </a:r>
            <a:r>
              <a:rPr lang="en-PH" sz="800" dirty="0">
                <a:latin typeface="+mj-lt"/>
              </a:rPr>
              <a:t>. In: MERF 2013. Vulnerability Assessment Tools for Coastal Ecosystems: A Guidebook. Marine Environment and Resources Foundation, Inc. Quezon City, Philippines</a:t>
            </a:r>
          </a:p>
          <a:p>
            <a:r>
              <a:rPr lang="en-PH" sz="800" dirty="0">
                <a:latin typeface="+mj-lt"/>
              </a:rPr>
              <a:t>Al-</a:t>
            </a:r>
            <a:r>
              <a:rPr lang="en-PH" sz="800" dirty="0" err="1">
                <a:latin typeface="+mj-lt"/>
              </a:rPr>
              <a:t>Nasrawi</a:t>
            </a:r>
            <a:r>
              <a:rPr lang="en-PH" sz="800" dirty="0">
                <a:latin typeface="+mj-lt"/>
              </a:rPr>
              <a:t>, A. K. M., Jones, B. G., &amp; </a:t>
            </a:r>
            <a:r>
              <a:rPr lang="en-PH" sz="800" dirty="0" err="1">
                <a:latin typeface="+mj-lt"/>
              </a:rPr>
              <a:t>Hamylton</a:t>
            </a:r>
            <a:r>
              <a:rPr lang="en-PH" sz="800" dirty="0">
                <a:latin typeface="+mj-lt"/>
              </a:rPr>
              <a:t>, S. M. (2016). GIS-based modelling of vulnerability of coastal wetland ecosystems to environmental changes: </a:t>
            </a:r>
            <a:r>
              <a:rPr lang="en-PH" sz="800" dirty="0" err="1">
                <a:latin typeface="+mj-lt"/>
              </a:rPr>
              <a:t>Comerong</a:t>
            </a:r>
            <a:r>
              <a:rPr lang="en-PH" sz="800" dirty="0">
                <a:latin typeface="+mj-lt"/>
              </a:rPr>
              <a:t> Island, southeastern Australia. Journal of Coastal Research, 75(sp1), 33–37. </a:t>
            </a:r>
            <a:r>
              <a:rPr lang="en-PH" sz="800" dirty="0">
                <a:latin typeface="+mj-lt"/>
                <a:hlinkClick r:id="rId6"/>
              </a:rPr>
              <a:t>https://doi.org/10.2112/SI75-007.1</a:t>
            </a:r>
            <a:endParaRPr lang="en-PH" sz="800" dirty="0">
              <a:latin typeface="+mj-lt"/>
            </a:endParaRPr>
          </a:p>
          <a:p>
            <a:r>
              <a:rPr lang="en-PH" sz="800" i="1" dirty="0">
                <a:latin typeface="+mj-lt"/>
              </a:rPr>
              <a:t>Harvey, N., Clouston, E., &amp; Carvalho, P. (1999) . Improving Coastal Vulnerability Assessment Methodologies for Integrated Coastal Zone Management - an Approach from South Australia. Geographical Research Volume 37, Issue 1 50-69.  </a:t>
            </a:r>
            <a:r>
              <a:rPr lang="en-PH" sz="800" dirty="0">
                <a:latin typeface="+mj-lt"/>
                <a:hlinkClick r:id="rId7"/>
              </a:rPr>
              <a:t>https://doi.org/10.1111/1467-8470.00065</a:t>
            </a:r>
            <a:endParaRPr lang="en-PH" sz="800" dirty="0">
              <a:latin typeface="+mj-lt"/>
            </a:endParaRPr>
          </a:p>
          <a:p>
            <a:r>
              <a:rPr lang="en-PH" sz="800" dirty="0" err="1">
                <a:latin typeface="+mj-lt"/>
              </a:rPr>
              <a:t>Hereher,E.M</a:t>
            </a:r>
            <a:r>
              <a:rPr lang="en-PH" sz="800" dirty="0">
                <a:latin typeface="+mj-lt"/>
              </a:rPr>
              <a:t>. (2015). Assessment of South Sinai Coastal Vulnerability to Climate Change. Journal of Coastal Research: Volume 31, Issue 6: pp. 1469 – 1477. </a:t>
            </a:r>
            <a:r>
              <a:rPr lang="en-PH" sz="800" dirty="0">
                <a:latin typeface="+mj-lt"/>
                <a:hlinkClick r:id="rId8"/>
              </a:rPr>
              <a:t>https://doi.org/10.2112/JCOASTRES-D-14-00018.1</a:t>
            </a:r>
            <a:endParaRPr lang="en-PH" sz="800" dirty="0">
              <a:latin typeface="+mj-lt"/>
            </a:endParaRPr>
          </a:p>
          <a:p>
            <a:r>
              <a:rPr lang="en-PH" sz="800" dirty="0">
                <a:latin typeface="+mj-lt"/>
              </a:rPr>
              <a:t>Koh, H. L., </a:t>
            </a:r>
            <a:r>
              <a:rPr lang="en-PH" sz="800" dirty="0" err="1">
                <a:latin typeface="+mj-lt"/>
              </a:rPr>
              <a:t>Teh</a:t>
            </a:r>
            <a:r>
              <a:rPr lang="en-PH" sz="800" dirty="0">
                <a:latin typeface="+mj-lt"/>
              </a:rPr>
              <a:t>, S. Y., </a:t>
            </a:r>
            <a:r>
              <a:rPr lang="en-PH" sz="800" dirty="0" err="1">
                <a:latin typeface="+mj-lt"/>
              </a:rPr>
              <a:t>Kh’ng</a:t>
            </a:r>
            <a:r>
              <a:rPr lang="en-PH" sz="800" dirty="0">
                <a:latin typeface="+mj-lt"/>
              </a:rPr>
              <a:t>, X. Y., &amp; Raja </a:t>
            </a:r>
            <a:r>
              <a:rPr lang="en-PH" sz="800" dirty="0" err="1">
                <a:latin typeface="+mj-lt"/>
              </a:rPr>
              <a:t>Barizan</a:t>
            </a:r>
            <a:r>
              <a:rPr lang="en-PH" sz="800" dirty="0">
                <a:latin typeface="+mj-lt"/>
              </a:rPr>
              <a:t>, R. S. (2018). Mangrove Forests: Protection against and Resilience to Coastal Disturbances.  Journal of Tropical Forest Science,  30(5), 446–460. </a:t>
            </a:r>
            <a:r>
              <a:rPr lang="en-PH" sz="800" dirty="0">
                <a:latin typeface="+mj-lt"/>
                <a:hlinkClick r:id="rId9"/>
              </a:rPr>
              <a:t>https://doi.org/10.26525/jtfs2018.30.5.446460</a:t>
            </a:r>
            <a:endParaRPr lang="en-PH" sz="800" dirty="0">
              <a:latin typeface="+mj-lt"/>
            </a:endParaRPr>
          </a:p>
          <a:p>
            <a:r>
              <a:rPr lang="en-PH" sz="800" dirty="0">
                <a:latin typeface="+mj-lt"/>
              </a:rPr>
              <a:t>Lee, C. K. F., Duncan, C., Owen, H. J. F., &amp; </a:t>
            </a:r>
            <a:r>
              <a:rPr lang="en-PH" sz="800" dirty="0" err="1">
                <a:latin typeface="+mj-lt"/>
              </a:rPr>
              <a:t>Pettorelli</a:t>
            </a:r>
            <a:r>
              <a:rPr lang="en-PH" sz="800" dirty="0">
                <a:latin typeface="+mj-lt"/>
              </a:rPr>
              <a:t>, N. (2018). A New Framework to Assess Relative Ecosystem Vulnerability to Climate Change. Conservation Letters, 11(2), 1. </a:t>
            </a:r>
            <a:r>
              <a:rPr lang="en-PH" sz="800" dirty="0">
                <a:latin typeface="+mj-lt"/>
                <a:hlinkClick r:id="rId10"/>
              </a:rPr>
              <a:t>https://doi.org/10.1111/conl.12372</a:t>
            </a:r>
            <a:endParaRPr lang="en-PH" sz="800" dirty="0">
              <a:latin typeface="+mj-lt"/>
            </a:endParaRPr>
          </a:p>
          <a:p>
            <a:r>
              <a:rPr lang="en-PH" sz="800" dirty="0">
                <a:latin typeface="+mj-lt"/>
              </a:rPr>
              <a:t>López </a:t>
            </a:r>
            <a:r>
              <a:rPr lang="en-PH" sz="800" dirty="0" err="1">
                <a:latin typeface="+mj-lt"/>
              </a:rPr>
              <a:t>Royo</a:t>
            </a:r>
            <a:r>
              <a:rPr lang="en-PH" sz="800" dirty="0">
                <a:latin typeface="+mj-lt"/>
              </a:rPr>
              <a:t>, M., Ranasinghe, R., &amp; Jiménez, J. A. (2016). A Rapid, Low-Cost Approach to Coastal Vulnerability Assessment at a National Level. Journal of Coastal Research, 32(4), 932–945. </a:t>
            </a:r>
            <a:r>
              <a:rPr lang="en-PH" sz="800" dirty="0">
                <a:latin typeface="+mj-lt"/>
                <a:hlinkClick r:id="rId11"/>
              </a:rPr>
              <a:t>https://doi.org/10.2112/JCOASTRES-D-14-00217.1</a:t>
            </a:r>
            <a:endParaRPr lang="en-PH" sz="800" dirty="0">
              <a:latin typeface="+mj-lt"/>
            </a:endParaRPr>
          </a:p>
          <a:p>
            <a:r>
              <a:rPr lang="en-PH" sz="800" dirty="0" err="1">
                <a:latin typeface="+mj-lt"/>
              </a:rPr>
              <a:t>Sheikhian</a:t>
            </a:r>
            <a:r>
              <a:rPr lang="en-PH" sz="800" dirty="0">
                <a:latin typeface="+mj-lt"/>
              </a:rPr>
              <a:t>, H., </a:t>
            </a:r>
            <a:r>
              <a:rPr lang="en-PH" sz="800" dirty="0" err="1">
                <a:latin typeface="+mj-lt"/>
              </a:rPr>
              <a:t>Delavar</a:t>
            </a:r>
            <a:r>
              <a:rPr lang="en-PH" sz="800" dirty="0">
                <a:latin typeface="+mj-lt"/>
              </a:rPr>
              <a:t>, M. R., &amp; Stein, A. (2017). A GIS-based multi-criteria seismic vulnerability assessment using the integration of granular computing rule extraction and artificial neural networks. Transactions in GIS, 21(6), 1237–1259. </a:t>
            </a:r>
            <a:r>
              <a:rPr lang="en-PH" sz="800" dirty="0">
                <a:latin typeface="+mj-lt"/>
                <a:hlinkClick r:id="rId12"/>
              </a:rPr>
              <a:t>https://doi.org/10.1111/tgis.12274</a:t>
            </a:r>
            <a:endParaRPr lang="en-PH" sz="800" dirty="0">
              <a:latin typeface="+mj-lt"/>
            </a:endParaRPr>
          </a:p>
          <a:p>
            <a:r>
              <a:rPr lang="en-PH" sz="800" dirty="0" err="1">
                <a:latin typeface="+mj-lt"/>
              </a:rPr>
              <a:t>Ruwaimana</a:t>
            </a:r>
            <a:r>
              <a:rPr lang="en-PH" sz="800" dirty="0">
                <a:latin typeface="+mj-lt"/>
              </a:rPr>
              <a:t>, M., Satyanarayana, B., Otero, V., M. Muslim, A., </a:t>
            </a:r>
            <a:r>
              <a:rPr lang="en-PH" sz="800" dirty="0" err="1">
                <a:latin typeface="+mj-lt"/>
              </a:rPr>
              <a:t>Syafiq</a:t>
            </a:r>
            <a:r>
              <a:rPr lang="en-PH" sz="800" dirty="0">
                <a:latin typeface="+mj-lt"/>
              </a:rPr>
              <a:t> A., M., Ibrahim, S., … </a:t>
            </a:r>
            <a:r>
              <a:rPr lang="en-PH" sz="800" dirty="0" err="1">
                <a:latin typeface="+mj-lt"/>
              </a:rPr>
              <a:t>Dahdouh-Guebas</a:t>
            </a:r>
            <a:r>
              <a:rPr lang="en-PH" sz="800" dirty="0">
                <a:latin typeface="+mj-lt"/>
              </a:rPr>
              <a:t>, F. (2018). The advantages of using drones over space-borne imagery in the mapping of mangrove forests. </a:t>
            </a:r>
            <a:r>
              <a:rPr lang="en-PH" sz="800" dirty="0" err="1">
                <a:latin typeface="+mj-lt"/>
              </a:rPr>
              <a:t>PLoS</a:t>
            </a:r>
            <a:r>
              <a:rPr lang="en-PH" sz="800" dirty="0">
                <a:latin typeface="+mj-lt"/>
              </a:rPr>
              <a:t> ONE, 13(7), 1–22. https://doi.org/10.1371/journal.pone.0200288</a:t>
            </a:r>
          </a:p>
          <a:p>
            <a:r>
              <a:rPr lang="en-PH" sz="800" dirty="0">
                <a:latin typeface="+mj-lt"/>
              </a:rPr>
              <a:t>Kamal, M., </a:t>
            </a:r>
            <a:r>
              <a:rPr lang="en-PH" sz="800" dirty="0" err="1">
                <a:latin typeface="+mj-lt"/>
              </a:rPr>
              <a:t>Phinn</a:t>
            </a:r>
            <a:r>
              <a:rPr lang="en-PH" sz="800" dirty="0">
                <a:latin typeface="+mj-lt"/>
              </a:rPr>
              <a:t>, S., &amp; Johansen, K. (2014). Characterizing the Spatial Structure of Mangrove Features for Optimizing Image-Based Mangrove Mapping. Remote Sensing, 6(2), 984–1006. https://doi.org/10.3390/rs6020984</a:t>
            </a:r>
          </a:p>
          <a:p>
            <a:r>
              <a:rPr lang="en-PH" sz="800" dirty="0" err="1">
                <a:latin typeface="+mj-lt"/>
              </a:rPr>
              <a:t>D’iorio</a:t>
            </a:r>
            <a:r>
              <a:rPr lang="en-PH" sz="800" dirty="0">
                <a:latin typeface="+mj-lt"/>
              </a:rPr>
              <a:t>, M., Jupiter, S., Cochran, S., &amp; Potts, D. (2007). Optimizing Remote Sensing and GIS Tools for Mapping and Managing the Distribution of an Invasive Mangrove (Rhizophora mangle) on South Molokai, Hawaii. Marine Geodesy, 30(1/2), 125–144. https://doi.org/10.1080/01490410701296663</a:t>
            </a:r>
          </a:p>
          <a:p>
            <a:r>
              <a:rPr lang="en-PH" sz="800" dirty="0">
                <a:latin typeface="+mj-lt"/>
              </a:rPr>
              <a:t>Mondal, P., </a:t>
            </a:r>
            <a:r>
              <a:rPr lang="en-PH" sz="800" dirty="0" err="1">
                <a:latin typeface="+mj-lt"/>
              </a:rPr>
              <a:t>Trzaska</a:t>
            </a:r>
            <a:r>
              <a:rPr lang="en-PH" sz="800" dirty="0">
                <a:latin typeface="+mj-lt"/>
              </a:rPr>
              <a:t>, S., &amp; de </a:t>
            </a:r>
            <a:r>
              <a:rPr lang="en-PH" sz="800" dirty="0" err="1">
                <a:latin typeface="+mj-lt"/>
              </a:rPr>
              <a:t>Sherbinin</a:t>
            </a:r>
            <a:r>
              <a:rPr lang="en-PH" sz="800" dirty="0">
                <a:latin typeface="+mj-lt"/>
              </a:rPr>
              <a:t>, A. (2018). Landsat-Derived Estimates of Mangrove Extents in the Sierra Leone Coastal Landscape Complex during 1990-2016. Sensors (14248220), 18(1), 12. https://doi.org/10.3390/s18010012</a:t>
            </a:r>
          </a:p>
          <a:p>
            <a:r>
              <a:rPr lang="en-PH" sz="800" dirty="0">
                <a:latin typeface="+mj-lt"/>
              </a:rPr>
              <a:t>Shapiro, A. C., </a:t>
            </a:r>
            <a:r>
              <a:rPr lang="en-PH" sz="800" dirty="0" err="1">
                <a:latin typeface="+mj-lt"/>
              </a:rPr>
              <a:t>Trettin</a:t>
            </a:r>
            <a:r>
              <a:rPr lang="en-PH" sz="800" dirty="0">
                <a:latin typeface="+mj-lt"/>
              </a:rPr>
              <a:t>, C. C., </a:t>
            </a:r>
            <a:r>
              <a:rPr lang="en-PH" sz="800" dirty="0" err="1">
                <a:latin typeface="+mj-lt"/>
              </a:rPr>
              <a:t>Küchly</a:t>
            </a:r>
            <a:r>
              <a:rPr lang="en-PH" sz="800" dirty="0">
                <a:latin typeface="+mj-lt"/>
              </a:rPr>
              <a:t>, H., </a:t>
            </a:r>
            <a:r>
              <a:rPr lang="en-PH" sz="800" dirty="0" err="1">
                <a:latin typeface="+mj-lt"/>
              </a:rPr>
              <a:t>Alavinapanah</a:t>
            </a:r>
            <a:r>
              <a:rPr lang="en-PH" sz="800" dirty="0">
                <a:latin typeface="+mj-lt"/>
              </a:rPr>
              <a:t>, S., &amp; Bandeira, S. (2015). The Mangroves of the Zambezi Delta: Increase in Extent Observed via Satellite from 1994 to 2013. Remote Sensing, 7(12), 16504–16518. https://doi.org/10.3390/rs71215838</a:t>
            </a:r>
          </a:p>
          <a:p>
            <a:r>
              <a:rPr lang="en-PH" sz="800" dirty="0">
                <a:latin typeface="+mj-lt"/>
              </a:rPr>
              <a:t>Kamal, M., </a:t>
            </a:r>
            <a:r>
              <a:rPr lang="en-PH" sz="800" dirty="0" err="1">
                <a:latin typeface="+mj-lt"/>
              </a:rPr>
              <a:t>Phinn</a:t>
            </a:r>
            <a:r>
              <a:rPr lang="en-PH" sz="800" dirty="0">
                <a:latin typeface="+mj-lt"/>
              </a:rPr>
              <a:t>, S., &amp; Johansen, K. (2015). Object-Based Approach for Multi-Scale Mangrove Composition Mapping Using Multi-Resolution Image Datasets. Remote Sensing, 7(4), 4753–4783. https://doi.org/10.3390/rs70404753</a:t>
            </a:r>
          </a:p>
          <a:p>
            <a:r>
              <a:rPr lang="en-PH" sz="800" dirty="0">
                <a:latin typeface="+mj-lt"/>
              </a:rPr>
              <a:t>Rogers, K., </a:t>
            </a:r>
            <a:r>
              <a:rPr lang="en-PH" sz="800" dirty="0" err="1">
                <a:latin typeface="+mj-lt"/>
              </a:rPr>
              <a:t>Lymburner</a:t>
            </a:r>
            <a:r>
              <a:rPr lang="en-PH" sz="800" dirty="0">
                <a:latin typeface="+mj-lt"/>
              </a:rPr>
              <a:t>, L., </a:t>
            </a:r>
            <a:r>
              <a:rPr lang="en-PH" sz="800" dirty="0" err="1">
                <a:latin typeface="+mj-lt"/>
              </a:rPr>
              <a:t>Salum</a:t>
            </a:r>
            <a:r>
              <a:rPr lang="en-PH" sz="800" dirty="0">
                <a:latin typeface="+mj-lt"/>
              </a:rPr>
              <a:t>, R., Brooke, B., &amp; Woodroffe, C. (2017). Mapping of mangrove extent and zonation using high and low tide composites of Landsat data. </a:t>
            </a:r>
            <a:r>
              <a:rPr lang="en-PH" sz="800" dirty="0" err="1">
                <a:latin typeface="+mj-lt"/>
              </a:rPr>
              <a:t>Hydrobiologia</a:t>
            </a:r>
            <a:r>
              <a:rPr lang="en-PH" sz="800" dirty="0">
                <a:latin typeface="+mj-lt"/>
              </a:rPr>
              <a:t>, 803(1), 49–68. https://doi.org/10.1007/s10750-017-3257-5</a:t>
            </a:r>
          </a:p>
          <a:p>
            <a:r>
              <a:rPr lang="en-PH" sz="800" dirty="0">
                <a:latin typeface="+mj-lt"/>
              </a:rPr>
              <a:t>Xia, Q., Qin, C.-Z., Li, H., Huang, C., &amp; </a:t>
            </a:r>
            <a:r>
              <a:rPr lang="en-PH" sz="800" dirty="0" err="1">
                <a:latin typeface="+mj-lt"/>
              </a:rPr>
              <a:t>Su</a:t>
            </a:r>
            <a:r>
              <a:rPr lang="en-PH" sz="800" dirty="0">
                <a:latin typeface="+mj-lt"/>
              </a:rPr>
              <a:t>, F.-Z. (2018). Mapping Mangrove Forests Based on Multi-Tidal High-Resolution Satellite Imagery. Remote Sensing, 10(9), 1343. https://doi.org/10.3390/rs10091343</a:t>
            </a:r>
          </a:p>
          <a:p>
            <a:r>
              <a:rPr lang="en-PH" sz="800" dirty="0" err="1">
                <a:latin typeface="+mj-lt"/>
              </a:rPr>
              <a:t>Taureau</a:t>
            </a:r>
            <a:r>
              <a:rPr lang="en-PH" sz="800" dirty="0">
                <a:latin typeface="+mj-lt"/>
              </a:rPr>
              <a:t>, F., Robin, M., </a:t>
            </a:r>
            <a:r>
              <a:rPr lang="en-PH" sz="800" dirty="0" err="1">
                <a:latin typeface="+mj-lt"/>
              </a:rPr>
              <a:t>Proisy</a:t>
            </a:r>
            <a:r>
              <a:rPr lang="en-PH" sz="800" dirty="0">
                <a:latin typeface="+mj-lt"/>
              </a:rPr>
              <a:t>, C., </a:t>
            </a:r>
            <a:r>
              <a:rPr lang="en-PH" sz="800" dirty="0" err="1">
                <a:latin typeface="+mj-lt"/>
              </a:rPr>
              <a:t>Fromard</a:t>
            </a:r>
            <a:r>
              <a:rPr lang="en-PH" sz="800" dirty="0">
                <a:latin typeface="+mj-lt"/>
              </a:rPr>
              <a:t>, F., Imbert, D., &amp; </a:t>
            </a:r>
            <a:r>
              <a:rPr lang="en-PH" sz="800" dirty="0" err="1">
                <a:latin typeface="+mj-lt"/>
              </a:rPr>
              <a:t>Debaine</a:t>
            </a:r>
            <a:r>
              <a:rPr lang="en-PH" sz="800" dirty="0">
                <a:latin typeface="+mj-lt"/>
              </a:rPr>
              <a:t>, F. (2019). Mapping the Mangrove Forest Canopy Using Spectral Unmixing of Very High Spatial Resolution Satellite Images. Remote Sensing, 11(3), 367. https://doi.org/10.3390/rs11030367</a:t>
            </a:r>
          </a:p>
          <a:p>
            <a:r>
              <a:rPr lang="en-PH" sz="800" dirty="0">
                <a:latin typeface="+mj-lt"/>
              </a:rPr>
              <a:t>Wang, D., Wan, B., </a:t>
            </a:r>
            <a:r>
              <a:rPr lang="en-PH" sz="800" dirty="0" err="1">
                <a:latin typeface="+mj-lt"/>
              </a:rPr>
              <a:t>Qiu</a:t>
            </a:r>
            <a:r>
              <a:rPr lang="en-PH" sz="800" dirty="0">
                <a:latin typeface="+mj-lt"/>
              </a:rPr>
              <a:t>, P., </a:t>
            </a:r>
            <a:r>
              <a:rPr lang="en-PH" sz="800" dirty="0" err="1">
                <a:latin typeface="+mj-lt"/>
              </a:rPr>
              <a:t>Su</a:t>
            </a:r>
            <a:r>
              <a:rPr lang="en-PH" sz="800" dirty="0">
                <a:latin typeface="+mj-lt"/>
              </a:rPr>
              <a:t>, Y., Guo, Q., Wang, R., … Wu, X. (2018). Evaluating the Performance of Sentinel-2, Landsat 8 and Pléiades-1 in Mapping Mangrove Extent and Species. Remote Sensing, 10(9), 1468. https://doi.org/10.3390/rs10091468</a:t>
            </a:r>
          </a:p>
          <a:p>
            <a:r>
              <a:rPr lang="en-PH" sz="800" dirty="0">
                <a:latin typeface="+mj-lt"/>
              </a:rPr>
              <a:t>Jones, T. G., Glass, L., Gandhi, S., </a:t>
            </a:r>
            <a:r>
              <a:rPr lang="en-PH" sz="800" dirty="0" err="1">
                <a:latin typeface="+mj-lt"/>
              </a:rPr>
              <a:t>Ravaoarinorotsihoarana</a:t>
            </a:r>
            <a:r>
              <a:rPr lang="en-PH" sz="800" dirty="0">
                <a:latin typeface="+mj-lt"/>
              </a:rPr>
              <a:t>, L., </a:t>
            </a:r>
            <a:r>
              <a:rPr lang="en-PH" sz="800" dirty="0" err="1">
                <a:latin typeface="+mj-lt"/>
              </a:rPr>
              <a:t>Carro</a:t>
            </a:r>
            <a:r>
              <a:rPr lang="en-PH" sz="800" dirty="0">
                <a:latin typeface="+mj-lt"/>
              </a:rPr>
              <a:t>, A., Benson, L., … Cripps, G. (2016). Madagascar’s Mangroves: Quantifying Nation-Wide and Ecosystem Specific Dynamics, and Detailed Contemporary Mapping of Distinct Ecosystems. Remote Sensing, 8(2), 106. https://doi.org/10.3390/rs8020106</a:t>
            </a:r>
          </a:p>
          <a:p>
            <a:r>
              <a:rPr lang="en-PH" sz="800" dirty="0">
                <a:latin typeface="+mj-lt"/>
              </a:rPr>
              <a:t>Liu, C.-C., Hsu, T.-W., Wen, H.-L., &amp; Wang, K.-H. (2019). Mapping Pure Mangrove Patches in Small Corridors and Sandbanks Using Airborne Hyperspectral Imagery. Remote Sensing, 11(5), 592. https://doi.org/10.3390/rs11050592</a:t>
            </a:r>
          </a:p>
          <a:p>
            <a:r>
              <a:rPr lang="en-PH" sz="800" dirty="0">
                <a:latin typeface="+mj-lt"/>
              </a:rPr>
              <a:t>Flores-Cárdenas, F., </a:t>
            </a:r>
            <a:r>
              <a:rPr lang="en-PH" sz="800" dirty="0" err="1">
                <a:latin typeface="+mj-lt"/>
              </a:rPr>
              <a:t>Millán</a:t>
            </a:r>
            <a:r>
              <a:rPr lang="en-PH" sz="800" dirty="0">
                <a:latin typeface="+mj-lt"/>
              </a:rPr>
              <a:t>-Aguilar, O., Díaz-Lara, L., Rodríguez-Arredondo, L., Hurtado-Oliva, M. Á., &amp; Manzano-</a:t>
            </a:r>
            <a:r>
              <a:rPr lang="en-PH" sz="800" dirty="0" err="1">
                <a:latin typeface="+mj-lt"/>
              </a:rPr>
              <a:t>Sarabia</a:t>
            </a:r>
            <a:r>
              <a:rPr lang="en-PH" sz="800" dirty="0">
                <a:latin typeface="+mj-lt"/>
              </a:rPr>
              <a:t>, M. (2018). Trends in the Normalized Difference Vegetation Index for Mangrove Areas in Northwestern Mexico. Journal of Coastal Research, 34(4), 877–882. https://doi.org/10.2112/JCOASTRES-D-17-00022.1</a:t>
            </a:r>
          </a:p>
          <a:p>
            <a:r>
              <a:rPr lang="en-PH" sz="800" dirty="0">
                <a:latin typeface="+mj-lt"/>
              </a:rPr>
              <a:t>Zhen, J., Liao, J., &amp; Shen, G. (2018). Mapping Mangrove Forests of </a:t>
            </a:r>
            <a:r>
              <a:rPr lang="en-PH" sz="800" dirty="0" err="1">
                <a:latin typeface="+mj-lt"/>
              </a:rPr>
              <a:t>Dongzhaigang</a:t>
            </a:r>
            <a:r>
              <a:rPr lang="en-PH" sz="800" dirty="0">
                <a:latin typeface="+mj-lt"/>
              </a:rPr>
              <a:t> Nature Reserve in China Using Landsat 8 and Radarsat-2 Polarimetric SAR Data. Sensors (14248220), 18(11), 4012. https://doi.org/10.3390/s18114012</a:t>
            </a:r>
          </a:p>
          <a:p>
            <a:r>
              <a:rPr lang="en-PH" sz="800" dirty="0">
                <a:latin typeface="+mj-lt"/>
              </a:rPr>
              <a:t>Pham, T. D., </a:t>
            </a:r>
            <a:r>
              <a:rPr lang="en-PH" sz="800" dirty="0" err="1">
                <a:latin typeface="+mj-lt"/>
              </a:rPr>
              <a:t>Yokoya</a:t>
            </a:r>
            <a:r>
              <a:rPr lang="en-PH" sz="800" dirty="0">
                <a:latin typeface="+mj-lt"/>
              </a:rPr>
              <a:t>, N., Bui, D. T., Yoshino, K., &amp; </a:t>
            </a:r>
            <a:r>
              <a:rPr lang="en-PH" sz="800" dirty="0" err="1">
                <a:latin typeface="+mj-lt"/>
              </a:rPr>
              <a:t>Friess</a:t>
            </a:r>
            <a:r>
              <a:rPr lang="en-PH" sz="800" dirty="0">
                <a:latin typeface="+mj-lt"/>
              </a:rPr>
              <a:t>, D. A. (2019). Remote Sensing Approaches for Monitoring Mangrove Species, Structure, and Biomass: Opportunities and Challenges. Remote Sensing, 11(3), 230. https://doi.org/10.3390/rs11030230</a:t>
            </a:r>
          </a:p>
          <a:p>
            <a:r>
              <a:rPr lang="en-PH" sz="800" dirty="0">
                <a:latin typeface="+mj-lt"/>
              </a:rPr>
              <a:t>Quoc Tuan Vo, </a:t>
            </a:r>
            <a:r>
              <a:rPr lang="en-PH" sz="800" dirty="0" err="1">
                <a:latin typeface="+mj-lt"/>
              </a:rPr>
              <a:t>Oppelt</a:t>
            </a:r>
            <a:r>
              <a:rPr lang="en-PH" sz="800" dirty="0">
                <a:latin typeface="+mj-lt"/>
              </a:rPr>
              <a:t>, N., Leinenkugel, P., &amp; </a:t>
            </a:r>
            <a:r>
              <a:rPr lang="en-PH" sz="800" dirty="0" err="1">
                <a:latin typeface="+mj-lt"/>
              </a:rPr>
              <a:t>Kuenzer</a:t>
            </a:r>
            <a:r>
              <a:rPr lang="en-PH" sz="800" dirty="0">
                <a:latin typeface="+mj-lt"/>
              </a:rPr>
              <a:t>, C. (2013). Remote Sensing in Mapping Mangrove Ecosystems -- An Object-Based Approach. Remote Sensing, 5(1), 183–201. https://doi.org/10.3390/rs5010183</a:t>
            </a:r>
          </a:p>
          <a:p>
            <a:r>
              <a:rPr lang="en-PH" sz="800" dirty="0" err="1">
                <a:latin typeface="+mj-lt"/>
              </a:rPr>
              <a:t>Poortinga</a:t>
            </a:r>
            <a:r>
              <a:rPr lang="en-PH" sz="800" dirty="0">
                <a:latin typeface="+mj-lt"/>
              </a:rPr>
              <a:t>, A., Tenneson, K., Shapiro, A., </a:t>
            </a:r>
            <a:r>
              <a:rPr lang="en-PH" sz="800" dirty="0" err="1">
                <a:latin typeface="+mj-lt"/>
              </a:rPr>
              <a:t>Nquyen</a:t>
            </a:r>
            <a:r>
              <a:rPr lang="en-PH" sz="800" dirty="0">
                <a:latin typeface="+mj-lt"/>
              </a:rPr>
              <a:t>, Q., San Aung, K., </a:t>
            </a:r>
            <a:r>
              <a:rPr lang="en-PH" sz="800" dirty="0" err="1">
                <a:latin typeface="+mj-lt"/>
              </a:rPr>
              <a:t>Chishtie</a:t>
            </a:r>
            <a:r>
              <a:rPr lang="en-PH" sz="800" dirty="0">
                <a:latin typeface="+mj-lt"/>
              </a:rPr>
              <a:t>, F., &amp; </a:t>
            </a:r>
            <a:r>
              <a:rPr lang="en-PH" sz="800" dirty="0" err="1">
                <a:latin typeface="+mj-lt"/>
              </a:rPr>
              <a:t>Saah</a:t>
            </a:r>
            <a:r>
              <a:rPr lang="en-PH" sz="800" dirty="0">
                <a:latin typeface="+mj-lt"/>
              </a:rPr>
              <a:t>, D. (2019). Mapping Plantations in Myanmar by Fusing Landsat-8, Sentinel-2 and Sentinel-1 Data along with Systematic Error Quantification. Remote Sensing, 11(7), 831. https://doi.org/10.3390/rs11070831</a:t>
            </a:r>
          </a:p>
          <a:p>
            <a:r>
              <a:rPr lang="en-PH" sz="800" dirty="0" err="1">
                <a:latin typeface="+mj-lt"/>
              </a:rPr>
              <a:t>Connette</a:t>
            </a:r>
            <a:r>
              <a:rPr lang="en-PH" sz="800" dirty="0">
                <a:latin typeface="+mj-lt"/>
              </a:rPr>
              <a:t>, G., Oswald, P., </a:t>
            </a:r>
            <a:r>
              <a:rPr lang="en-PH" sz="800" dirty="0" err="1">
                <a:latin typeface="+mj-lt"/>
              </a:rPr>
              <a:t>Songer</a:t>
            </a:r>
            <a:r>
              <a:rPr lang="en-PH" sz="800" dirty="0">
                <a:latin typeface="+mj-lt"/>
              </a:rPr>
              <a:t>, M., &amp; </a:t>
            </a:r>
            <a:r>
              <a:rPr lang="en-PH" sz="800" dirty="0" err="1">
                <a:latin typeface="+mj-lt"/>
              </a:rPr>
              <a:t>Leimgruber</a:t>
            </a:r>
            <a:r>
              <a:rPr lang="en-PH" sz="800" dirty="0">
                <a:latin typeface="+mj-lt"/>
              </a:rPr>
              <a:t>, P. (2016). Mapping Distinct Forest Types Improves Overall Forest Identification Based on Multi-Spectral Landsat Imagery for Myanmar’s Tanintharyi Region. Remote Sensing, 8(11), 882. https://doi.org/10.3390/rs8110882</a:t>
            </a:r>
          </a:p>
          <a:p>
            <a:r>
              <a:rPr lang="en-PH" sz="800" dirty="0">
                <a:latin typeface="+mj-lt"/>
              </a:rPr>
              <a:t>Duke, Norman. (1992). Mangrove Floristics and Biogeography. In: Tropical Mangrove Ecosystems. American Geophysical Union. 63-100. 10.1029/CE041p0063. </a:t>
            </a:r>
          </a:p>
          <a:p>
            <a:endParaRPr lang="en-PH" sz="800" dirty="0">
              <a:latin typeface="+mj-lt"/>
            </a:endParaRPr>
          </a:p>
          <a:p>
            <a:pPr marL="171450" marR="0" lvl="0" indent="-171450" algn="just" defTabSz="914400" rtl="0" eaLnBrk="0" fontAlgn="base" latinLnBrk="0" hangingPunct="0">
              <a:lnSpc>
                <a:spcPct val="100000"/>
              </a:lnSpc>
              <a:spcBef>
                <a:spcPct val="0"/>
              </a:spcBef>
              <a:spcAft>
                <a:spcPct val="0"/>
              </a:spcAft>
              <a:buClrTx/>
              <a:buSzTx/>
              <a:buFont typeface="Wingdings" panose="05000000000000000000" pitchFamily="2" charset="2"/>
              <a:buChar char="§"/>
              <a:tabLst/>
            </a:pPr>
            <a:endParaRPr kumimoji="0" lang="en-PH" altLang="en-US" sz="800" b="0" i="0" u="none" strike="noStrike" cap="none" normalizeH="0" baseline="0" dirty="0">
              <a:ln>
                <a:noFill/>
              </a:ln>
              <a:solidFill>
                <a:schemeClr val="tx1"/>
              </a:solidFill>
              <a:effectLst/>
              <a:latin typeface="+mj-lt"/>
            </a:endParaRPr>
          </a:p>
        </p:txBody>
      </p:sp>
      <p:pic>
        <p:nvPicPr>
          <p:cNvPr id="10" name="Picture 9" descr="A picture containing toy, drawing&#10;&#10;Description automatically generated">
            <a:extLst>
              <a:ext uri="{FF2B5EF4-FFF2-40B4-BE49-F238E27FC236}">
                <a16:creationId xmlns:a16="http://schemas.microsoft.com/office/drawing/2014/main" id="{0A9E5F86-A492-4318-8C2A-BA69128DB66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21983" y="1225002"/>
            <a:ext cx="1167721" cy="773031"/>
          </a:xfrm>
          <a:prstGeom prst="rect">
            <a:avLst/>
          </a:prstGeom>
        </p:spPr>
      </p:pic>
      <p:pic>
        <p:nvPicPr>
          <p:cNvPr id="8" name="Picture 2" descr="green leaf trees near body of water">
            <a:extLst>
              <a:ext uri="{FF2B5EF4-FFF2-40B4-BE49-F238E27FC236}">
                <a16:creationId xmlns:a16="http://schemas.microsoft.com/office/drawing/2014/main" id="{18241F64-6BC3-420A-A847-15F0A6EF5E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114" b="6585"/>
          <a:stretch/>
        </p:blipFill>
        <p:spPr bwMode="auto">
          <a:xfrm>
            <a:off x="-3625685" y="-6498054"/>
            <a:ext cx="18469445" cy="1809103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4D54704D-DD83-49CF-A62B-B4875F742E70}"/>
              </a:ext>
            </a:extLst>
          </p:cNvPr>
          <p:cNvSpPr txBox="1">
            <a:spLocks/>
          </p:cNvSpPr>
          <p:nvPr/>
        </p:nvSpPr>
        <p:spPr>
          <a:xfrm>
            <a:off x="1066800" y="4595150"/>
            <a:ext cx="10058400" cy="247315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PH" sz="9600" i="1" dirty="0">
                <a:solidFill>
                  <a:schemeClr val="bg1"/>
                </a:solidFill>
              </a:rPr>
              <a:t>Thank you!</a:t>
            </a:r>
          </a:p>
        </p:txBody>
      </p:sp>
      <p:pic>
        <p:nvPicPr>
          <p:cNvPr id="12" name="Picture 2" descr="green leaf trees near body of water">
            <a:extLst>
              <a:ext uri="{FF2B5EF4-FFF2-40B4-BE49-F238E27FC236}">
                <a16:creationId xmlns:a16="http://schemas.microsoft.com/office/drawing/2014/main" id="{227659B3-0CC1-47A9-9BCE-34E449956F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8114" b="6585"/>
          <a:stretch/>
        </p:blipFill>
        <p:spPr bwMode="auto">
          <a:xfrm>
            <a:off x="-573515" y="-5929185"/>
            <a:ext cx="13339029" cy="13065731"/>
          </a:xfrm>
          <a:prstGeom prst="rect">
            <a:avLst/>
          </a:prstGeom>
          <a:noFill/>
          <a:extLst>
            <a:ext uri="{909E8E84-426E-40DD-AFC4-6F175D3DCCD1}">
              <a14:hiddenFill xmlns:a14="http://schemas.microsoft.com/office/drawing/2010/main">
                <a:solidFill>
                  <a:srgbClr val="FFFFFF"/>
                </a:solidFill>
              </a14:hiddenFill>
            </a:ext>
          </a:extLst>
        </p:spPr>
      </p:pic>
      <p:pic>
        <p:nvPicPr>
          <p:cNvPr id="2" name="Recorded Sound">
            <a:hlinkClick r:id="" action="ppaction://media"/>
            <a:extLst>
              <a:ext uri="{FF2B5EF4-FFF2-40B4-BE49-F238E27FC236}">
                <a16:creationId xmlns:a16="http://schemas.microsoft.com/office/drawing/2014/main" id="{96DB1AC9-F17C-47C3-97DE-F0DDBD968F87}"/>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360000" y="360000"/>
            <a:ext cx="487363" cy="487363"/>
          </a:xfrm>
          <a:prstGeom prst="rect">
            <a:avLst/>
          </a:prstGeom>
        </p:spPr>
      </p:pic>
    </p:spTree>
    <p:extLst>
      <p:ext uri="{BB962C8B-B14F-4D97-AF65-F5344CB8AC3E}">
        <p14:creationId xmlns:p14="http://schemas.microsoft.com/office/powerpoint/2010/main" val="950328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3647" fill="hold"/>
                                        <p:tgtEl>
                                          <p:spTgt spid="2"/>
                                        </p:tgtEl>
                                      </p:cBhvr>
                                    </p:cmd>
                                  </p:childTnLst>
                                </p:cTn>
                              </p:par>
                              <p:par>
                                <p:cTn id="7" presetID="42" presetClass="exit" presetSubtype="0" fill="hold" nodeType="withEffect">
                                  <p:stCondLst>
                                    <p:cond delay="0"/>
                                  </p:stCondLst>
                                  <p:childTnLst>
                                    <p:animEffect transition="out" filter="fade">
                                      <p:cBhvr>
                                        <p:cTn id="8" dur="1000"/>
                                        <p:tgtEl>
                                          <p:spTgt spid="12"/>
                                        </p:tgtEl>
                                      </p:cBhvr>
                                    </p:animEffect>
                                    <p:anim calcmode="lin" valueType="num">
                                      <p:cBhvr>
                                        <p:cTn id="9" dur="1000"/>
                                        <p:tgtEl>
                                          <p:spTgt spid="12"/>
                                        </p:tgtEl>
                                        <p:attrNameLst>
                                          <p:attrName>ppt_x</p:attrName>
                                        </p:attrNameLst>
                                      </p:cBhvr>
                                      <p:tavLst>
                                        <p:tav tm="0">
                                          <p:val>
                                            <p:strVal val="ppt_x"/>
                                          </p:val>
                                        </p:tav>
                                        <p:tav tm="100000">
                                          <p:val>
                                            <p:strVal val="ppt_x"/>
                                          </p:val>
                                        </p:tav>
                                      </p:tavLst>
                                    </p:anim>
                                    <p:anim calcmode="lin" valueType="num">
                                      <p:cBhvr>
                                        <p:cTn id="10" dur="1000"/>
                                        <p:tgtEl>
                                          <p:spTgt spid="12"/>
                                        </p:tgtEl>
                                        <p:attrNameLst>
                                          <p:attrName>ppt_y</p:attrName>
                                        </p:attrNameLst>
                                      </p:cBhvr>
                                      <p:tavLst>
                                        <p:tav tm="0">
                                          <p:val>
                                            <p:strVal val="ppt_y"/>
                                          </p:val>
                                        </p:tav>
                                        <p:tav tm="100000">
                                          <p:val>
                                            <p:strVal val="ppt_y+.1"/>
                                          </p:val>
                                        </p:tav>
                                      </p:tavLst>
                                    </p:anim>
                                    <p:set>
                                      <p:cBhvr>
                                        <p:cTn id="11" dur="1" fill="hold">
                                          <p:stCondLst>
                                            <p:cond delay="999"/>
                                          </p:stCondLst>
                                        </p:cTn>
                                        <p:tgtEl>
                                          <p:spTgt spid="1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42"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22" fill="hold" display="0">
                  <p:stCondLst>
                    <p:cond delay="indefinite"/>
                  </p:stCondLst>
                  <p:endCondLst>
                    <p:cond evt="onStopAudio" delay="0">
                      <p:tgtEl>
                        <p:sldTgt/>
                      </p:tgtEl>
                    </p:cond>
                  </p:endCondLst>
                </p:cTn>
                <p:tgtEl>
                  <p:spTgt spid="2"/>
                </p:tgtEl>
              </p:cMediaNode>
            </p:audio>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2" descr="green plants">
            <a:extLst>
              <a:ext uri="{FF2B5EF4-FFF2-40B4-BE49-F238E27FC236}">
                <a16:creationId xmlns:a16="http://schemas.microsoft.com/office/drawing/2014/main" id="{B2F61D08-D8DB-4BB4-9ADF-BB76D1A3AE2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152" r="30772"/>
          <a:stretch/>
        </p:blipFill>
        <p:spPr bwMode="auto">
          <a:xfrm>
            <a:off x="20" y="10"/>
            <a:ext cx="457895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4C359F3-25B2-4E2B-8713-5583EAF4C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9733" y="0"/>
            <a:ext cx="755226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C700029-017E-4726-9F8A-D6624DC801E7}"/>
              </a:ext>
            </a:extLst>
          </p:cNvPr>
          <p:cNvSpPr>
            <a:spLocks noGrp="1"/>
          </p:cNvSpPr>
          <p:nvPr>
            <p:ph type="title"/>
          </p:nvPr>
        </p:nvSpPr>
        <p:spPr>
          <a:xfrm>
            <a:off x="5032766" y="516835"/>
            <a:ext cx="6339840" cy="957123"/>
          </a:xfrm>
        </p:spPr>
        <p:txBody>
          <a:bodyPr>
            <a:normAutofit/>
          </a:bodyPr>
          <a:lstStyle/>
          <a:p>
            <a:r>
              <a:rPr lang="en-PH" sz="6000" b="1" dirty="0">
                <a:solidFill>
                  <a:srgbClr val="FFFFFF"/>
                </a:solidFill>
              </a:rPr>
              <a:t>Objectives</a:t>
            </a:r>
          </a:p>
        </p:txBody>
      </p:sp>
      <p:sp>
        <p:nvSpPr>
          <p:cNvPr id="13" name="Rectangle 12">
            <a:extLst>
              <a:ext uri="{FF2B5EF4-FFF2-40B4-BE49-F238E27FC236}">
                <a16:creationId xmlns:a16="http://schemas.microsoft.com/office/drawing/2014/main" id="{B026EB53-A064-438C-B0CD-AC150363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8972"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DCF97233-5736-4A67-8BB9-FF5A2C8E4345}"/>
              </a:ext>
            </a:extLst>
          </p:cNvPr>
          <p:cNvSpPr>
            <a:spLocks noGrp="1"/>
          </p:cNvSpPr>
          <p:nvPr>
            <p:ph idx="1"/>
          </p:nvPr>
        </p:nvSpPr>
        <p:spPr>
          <a:xfrm>
            <a:off x="5032765" y="1565398"/>
            <a:ext cx="7128555" cy="4415013"/>
          </a:xfrm>
        </p:spPr>
        <p:txBody>
          <a:bodyPr>
            <a:normAutofit/>
          </a:bodyPr>
          <a:lstStyle/>
          <a:p>
            <a:r>
              <a:rPr lang="en-US" sz="2200" dirty="0">
                <a:solidFill>
                  <a:srgbClr val="FFFFFF"/>
                </a:solidFill>
                <a:latin typeface="+mj-lt"/>
              </a:rPr>
              <a:t>To identify the level of vulnerability of mangrove forests in Cebu using an adaptive method in assessing vulnerability.</a:t>
            </a:r>
          </a:p>
          <a:p>
            <a:endParaRPr lang="en-PH" dirty="0">
              <a:solidFill>
                <a:srgbClr val="FFFFFF"/>
              </a:solidFill>
              <a:latin typeface="+mj-lt"/>
            </a:endParaRPr>
          </a:p>
        </p:txBody>
      </p:sp>
      <p:sp>
        <p:nvSpPr>
          <p:cNvPr id="5" name="Slide Number Placeholder 4">
            <a:extLst>
              <a:ext uri="{FF2B5EF4-FFF2-40B4-BE49-F238E27FC236}">
                <a16:creationId xmlns:a16="http://schemas.microsoft.com/office/drawing/2014/main" id="{5D52506F-755D-4380-95C0-4556E0D739A4}"/>
              </a:ext>
            </a:extLst>
          </p:cNvPr>
          <p:cNvSpPr>
            <a:spLocks noGrp="1"/>
          </p:cNvSpPr>
          <p:nvPr>
            <p:ph type="sldNum" sz="quarter" idx="12"/>
          </p:nvPr>
        </p:nvSpPr>
        <p:spPr>
          <a:xfrm>
            <a:off x="528668" y="6459785"/>
            <a:ext cx="1312025" cy="365125"/>
          </a:xfrm>
        </p:spPr>
        <p:txBody>
          <a:bodyPr>
            <a:normAutofit/>
          </a:bodyPr>
          <a:lstStyle/>
          <a:p>
            <a:pPr algn="l">
              <a:spcAft>
                <a:spcPts val="600"/>
              </a:spcAft>
            </a:pPr>
            <a:fld id="{9F909BAD-3646-402D-AC30-3DBF86AA0FCB}" type="slidenum">
              <a:rPr lang="en-PH" smtClean="0"/>
              <a:pPr algn="l">
                <a:spcAft>
                  <a:spcPts val="600"/>
                </a:spcAft>
              </a:pPr>
              <a:t>3</a:t>
            </a:fld>
            <a:endParaRPr lang="en-PH"/>
          </a:p>
        </p:txBody>
      </p:sp>
      <p:sp>
        <p:nvSpPr>
          <p:cNvPr id="4" name="Footer Placeholder 3">
            <a:extLst>
              <a:ext uri="{FF2B5EF4-FFF2-40B4-BE49-F238E27FC236}">
                <a16:creationId xmlns:a16="http://schemas.microsoft.com/office/drawing/2014/main" id="{11AD10F5-58AE-4388-AD09-8C84BB75A5A8}"/>
              </a:ext>
            </a:extLst>
          </p:cNvPr>
          <p:cNvSpPr>
            <a:spLocks noGrp="1"/>
          </p:cNvSpPr>
          <p:nvPr>
            <p:ph type="ftr" sz="quarter" idx="11"/>
          </p:nvPr>
        </p:nvSpPr>
        <p:spPr>
          <a:xfrm>
            <a:off x="8037443" y="6459785"/>
            <a:ext cx="3554790" cy="365125"/>
          </a:xfrm>
        </p:spPr>
        <p:txBody>
          <a:bodyPr>
            <a:normAutofit/>
          </a:bodyPr>
          <a:lstStyle/>
          <a:p>
            <a:pPr algn="r">
              <a:spcAft>
                <a:spcPts val="600"/>
              </a:spcAft>
            </a:pPr>
            <a:r>
              <a:rPr lang="en-US"/>
              <a:t>Vulnerability of Mangrove Forests </a:t>
            </a:r>
            <a:endParaRPr lang="en-PH"/>
          </a:p>
        </p:txBody>
      </p:sp>
      <p:sp>
        <p:nvSpPr>
          <p:cNvPr id="9" name="Title 1">
            <a:extLst>
              <a:ext uri="{FF2B5EF4-FFF2-40B4-BE49-F238E27FC236}">
                <a16:creationId xmlns:a16="http://schemas.microsoft.com/office/drawing/2014/main" id="{B06401BB-ECCA-4C67-9CCD-CF78F1FE1AE3}"/>
              </a:ext>
            </a:extLst>
          </p:cNvPr>
          <p:cNvSpPr txBox="1">
            <a:spLocks/>
          </p:cNvSpPr>
          <p:nvPr/>
        </p:nvSpPr>
        <p:spPr>
          <a:xfrm>
            <a:off x="5549480" y="2680248"/>
            <a:ext cx="6551060" cy="3948931"/>
          </a:xfrm>
          <a:prstGeom prst="rect">
            <a:avLst/>
          </a:prstGeom>
          <a:noFill/>
        </p:spPr>
        <p:txBody>
          <a:bodyPr vert="horz" lIns="91440" tIns="45720" rIns="91440" bIns="45720" rtlCol="0" anchor="b" anchorCtr="0">
            <a:normAutofit fontScale="92500" lnSpcReduction="10000"/>
          </a:bodyPr>
          <a:lstStyle>
            <a:lvl1pPr algn="l" defTabSz="914400" rtl="0" eaLnBrk="1" latinLnBrk="0" hangingPunct="1">
              <a:lnSpc>
                <a:spcPct val="85000"/>
              </a:lnSpc>
              <a:spcBef>
                <a:spcPct val="0"/>
              </a:spcBef>
              <a:buNone/>
              <a:defRPr sz="8000" b="0" kern="1200" spc="-50" baseline="0">
                <a:solidFill>
                  <a:schemeClr val="tx1">
                    <a:lumMod val="85000"/>
                    <a:lumOff val="15000"/>
                  </a:schemeClr>
                </a:solidFill>
                <a:latin typeface="+mj-lt"/>
                <a:ea typeface="+mj-ea"/>
                <a:cs typeface="+mj-cs"/>
              </a:defRPr>
            </a:lvl1pPr>
          </a:lstStyle>
          <a:p>
            <a:pPr marL="457200" indent="-457200">
              <a:lnSpc>
                <a:spcPct val="120000"/>
              </a:lnSpc>
              <a:buFont typeface="+mj-lt"/>
              <a:buAutoNum type="arabicPeriod"/>
            </a:pPr>
            <a:r>
              <a:rPr lang="en-US" sz="2000" dirty="0">
                <a:solidFill>
                  <a:schemeClr val="bg1"/>
                </a:solidFill>
              </a:rPr>
              <a:t>To identify the current extent of mangrove forests in Cebu.</a:t>
            </a:r>
          </a:p>
          <a:p>
            <a:pPr marL="457200" indent="-457200">
              <a:lnSpc>
                <a:spcPct val="120000"/>
              </a:lnSpc>
              <a:buFont typeface="+mj-lt"/>
              <a:buAutoNum type="arabicPeriod"/>
            </a:pPr>
            <a:r>
              <a:rPr lang="en-US" sz="2000" dirty="0">
                <a:solidFill>
                  <a:schemeClr val="bg1"/>
                </a:solidFill>
              </a:rPr>
              <a:t>To identify the indicators that are needed to analyze the vulnerability of mangrove forests.</a:t>
            </a:r>
          </a:p>
          <a:p>
            <a:pPr marL="457200" indent="-457200">
              <a:lnSpc>
                <a:spcPct val="120000"/>
              </a:lnSpc>
              <a:buFont typeface="+mj-lt"/>
              <a:buAutoNum type="arabicPeriod"/>
            </a:pPr>
            <a:r>
              <a:rPr lang="en-US" sz="2000" dirty="0">
                <a:solidFill>
                  <a:schemeClr val="bg1"/>
                </a:solidFill>
              </a:rPr>
              <a:t>To identify a new method in assessing the vulnerability of mangroves by using AI models.</a:t>
            </a:r>
          </a:p>
          <a:p>
            <a:pPr marL="457200" indent="-457200">
              <a:lnSpc>
                <a:spcPct val="120000"/>
              </a:lnSpc>
              <a:buFont typeface="+mj-lt"/>
              <a:buAutoNum type="arabicPeriod"/>
            </a:pPr>
            <a:r>
              <a:rPr lang="en-US" sz="2000" dirty="0">
                <a:solidFill>
                  <a:schemeClr val="bg1"/>
                </a:solidFill>
              </a:rPr>
              <a:t>To enable adaptive approach in the new method of quantifying vulnerability in mangroves.</a:t>
            </a:r>
          </a:p>
          <a:p>
            <a:pPr marL="457200" indent="-457200">
              <a:lnSpc>
                <a:spcPct val="120000"/>
              </a:lnSpc>
              <a:buFont typeface="+mj-lt"/>
              <a:buAutoNum type="arabicPeriod"/>
            </a:pPr>
            <a:r>
              <a:rPr lang="en-US" sz="2000" dirty="0">
                <a:solidFill>
                  <a:schemeClr val="bg1"/>
                </a:solidFill>
              </a:rPr>
              <a:t>To remove redundancy in the indicators for vulnerability by analyzing the created models.</a:t>
            </a:r>
          </a:p>
          <a:p>
            <a:pPr marL="457200" indent="-457200">
              <a:lnSpc>
                <a:spcPct val="120000"/>
              </a:lnSpc>
              <a:buFont typeface="+mj-lt"/>
              <a:buAutoNum type="arabicPeriod"/>
            </a:pPr>
            <a:r>
              <a:rPr lang="en-US" sz="2000" dirty="0">
                <a:solidFill>
                  <a:schemeClr val="bg1"/>
                </a:solidFill>
              </a:rPr>
              <a:t>To identify vulnerability levels in the different cities and municipalities in Cebu.</a:t>
            </a:r>
          </a:p>
        </p:txBody>
      </p:sp>
      <p:pic>
        <p:nvPicPr>
          <p:cNvPr id="7" name="Recorded Sound">
            <a:hlinkClick r:id="" action="ppaction://media"/>
            <a:extLst>
              <a:ext uri="{FF2B5EF4-FFF2-40B4-BE49-F238E27FC236}">
                <a16:creationId xmlns:a16="http://schemas.microsoft.com/office/drawing/2014/main" id="{1D1EAB2F-07E0-40FE-AFE8-1CF07F3A3A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000" y="360000"/>
            <a:ext cx="487363" cy="487363"/>
          </a:xfrm>
          <a:prstGeom prst="rect">
            <a:avLst/>
          </a:prstGeom>
        </p:spPr>
      </p:pic>
      <p:sp>
        <p:nvSpPr>
          <p:cNvPr id="12" name="TextBox 11">
            <a:extLst>
              <a:ext uri="{FF2B5EF4-FFF2-40B4-BE49-F238E27FC236}">
                <a16:creationId xmlns:a16="http://schemas.microsoft.com/office/drawing/2014/main" id="{8D4D09EA-79D1-4B84-997C-459AD3B9456A}"/>
              </a:ext>
            </a:extLst>
          </p:cNvPr>
          <p:cNvSpPr txBox="1"/>
          <p:nvPr/>
        </p:nvSpPr>
        <p:spPr>
          <a:xfrm>
            <a:off x="2587161" y="6628324"/>
            <a:ext cx="8461828" cy="246221"/>
          </a:xfrm>
          <a:prstGeom prst="rect">
            <a:avLst/>
          </a:prstGeom>
          <a:noFill/>
        </p:spPr>
        <p:txBody>
          <a:bodyPr wrap="square">
            <a:spAutoFit/>
          </a:bodyPr>
          <a:lstStyle/>
          <a:p>
            <a:r>
              <a:rPr lang="en-PH" sz="1000" dirty="0"/>
              <a:t>Image Source: </a:t>
            </a:r>
            <a:r>
              <a:rPr lang="en-PH" sz="1000" b="0" i="0" u="none" strike="noStrike" kern="1200" dirty="0">
                <a:solidFill>
                  <a:schemeClr val="tx1"/>
                </a:solidFill>
                <a:effectLst/>
                <a:latin typeface="+mn-lt"/>
                <a:ea typeface="+mn-ea"/>
                <a:cs typeface="+mn-cs"/>
                <a:hlinkClick r:id="rId6"/>
              </a:rPr>
              <a:t>Maxwell Ridgeway</a:t>
            </a:r>
            <a:endParaRPr lang="en-PH" sz="10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74113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0711" fill="hold"/>
                                        <p:tgtEl>
                                          <p:spTgt spid="7"/>
                                        </p:tgtEl>
                                      </p:cBhvr>
                                    </p:cmd>
                                  </p:childTnLst>
                                </p:cTn>
                              </p:par>
                              <p:par>
                                <p:cTn id="7" presetID="42" presetClass="entr" presetSubtype="0" fill="hold" grpId="0" nodeType="withEffect">
                                  <p:stCondLst>
                                    <p:cond delay="0"/>
                                  </p:stCondLst>
                                  <p:childTnLst>
                                    <p:set>
                                      <p:cBhvr>
                                        <p:cTn id="8" dur="1" fill="hold">
                                          <p:stCondLst>
                                            <p:cond delay="0"/>
                                          </p:stCondLst>
                                        </p:cTn>
                                        <p:tgtEl>
                                          <p:spTgt spid="9">
                                            <p:txEl>
                                              <p:pRg st="0" end="0"/>
                                            </p:txEl>
                                          </p:spTgt>
                                        </p:tgtEl>
                                        <p:attrNameLst>
                                          <p:attrName>style.visibility</p:attrName>
                                        </p:attrNameLst>
                                      </p:cBhvr>
                                      <p:to>
                                        <p:strVal val="visible"/>
                                      </p:to>
                                    </p:set>
                                    <p:animEffect transition="in" filter="fade">
                                      <p:cBhvr>
                                        <p:cTn id="9" dur="1000"/>
                                        <p:tgtEl>
                                          <p:spTgt spid="9">
                                            <p:txEl>
                                              <p:pRg st="0" end="0"/>
                                            </p:txEl>
                                          </p:spTgt>
                                        </p:tgtEl>
                                      </p:cBhvr>
                                    </p:animEffect>
                                    <p:anim calcmode="lin" valueType="num">
                                      <p:cBhvr>
                                        <p:cTn id="10"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1" dur="1000" fill="hold"/>
                                        <p:tgtEl>
                                          <p:spTgt spid="9">
                                            <p:txEl>
                                              <p:pRg st="0" end="0"/>
                                            </p:txEl>
                                          </p:spTgt>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9">
                                            <p:txEl>
                                              <p:pRg st="1" end="1"/>
                                            </p:txEl>
                                          </p:spTgt>
                                        </p:tgtEl>
                                        <p:attrNameLst>
                                          <p:attrName>style.visibility</p:attrName>
                                        </p:attrNameLst>
                                      </p:cBhvr>
                                      <p:to>
                                        <p:strVal val="visible"/>
                                      </p:to>
                                    </p:set>
                                    <p:animEffect transition="in" filter="fade">
                                      <p:cBhvr>
                                        <p:cTn id="14" dur="1000"/>
                                        <p:tgtEl>
                                          <p:spTgt spid="9">
                                            <p:txEl>
                                              <p:pRg st="1" end="1"/>
                                            </p:txEl>
                                          </p:spTgt>
                                        </p:tgtEl>
                                      </p:cBhvr>
                                    </p:animEffect>
                                    <p:anim calcmode="lin" valueType="num">
                                      <p:cBhvr>
                                        <p:cTn id="15"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animEffect transition="in" filter="fade">
                                      <p:cBhvr>
                                        <p:cTn id="19" dur="1000"/>
                                        <p:tgtEl>
                                          <p:spTgt spid="9">
                                            <p:txEl>
                                              <p:pRg st="2" end="2"/>
                                            </p:txEl>
                                          </p:spTgt>
                                        </p:tgtEl>
                                      </p:cBhvr>
                                    </p:animEffect>
                                    <p:anim calcmode="lin" valueType="num">
                                      <p:cBhvr>
                                        <p:cTn id="20"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9">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xEl>
                                              <p:pRg st="3" end="3"/>
                                            </p:txEl>
                                          </p:spTgt>
                                        </p:tgtEl>
                                        <p:attrNameLst>
                                          <p:attrName>style.visibility</p:attrName>
                                        </p:attrNameLst>
                                      </p:cBhvr>
                                      <p:to>
                                        <p:strVal val="visible"/>
                                      </p:to>
                                    </p:set>
                                    <p:animEffect transition="in" filter="fade">
                                      <p:cBhvr>
                                        <p:cTn id="24" dur="1000"/>
                                        <p:tgtEl>
                                          <p:spTgt spid="9">
                                            <p:txEl>
                                              <p:pRg st="3" end="3"/>
                                            </p:txEl>
                                          </p:spTgt>
                                        </p:tgtEl>
                                      </p:cBhvr>
                                    </p:animEffect>
                                    <p:anim calcmode="lin" valueType="num">
                                      <p:cBhvr>
                                        <p:cTn id="25"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9">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xEl>
                                              <p:pRg st="4" end="4"/>
                                            </p:txEl>
                                          </p:spTgt>
                                        </p:tgtEl>
                                        <p:attrNameLst>
                                          <p:attrName>style.visibility</p:attrName>
                                        </p:attrNameLst>
                                      </p:cBhvr>
                                      <p:to>
                                        <p:strVal val="visible"/>
                                      </p:to>
                                    </p:set>
                                    <p:animEffect transition="in" filter="fade">
                                      <p:cBhvr>
                                        <p:cTn id="29" dur="1000"/>
                                        <p:tgtEl>
                                          <p:spTgt spid="9">
                                            <p:txEl>
                                              <p:pRg st="4" end="4"/>
                                            </p:txEl>
                                          </p:spTgt>
                                        </p:tgtEl>
                                      </p:cBhvr>
                                    </p:animEffect>
                                    <p:anim calcmode="lin" valueType="num">
                                      <p:cBhvr>
                                        <p:cTn id="30" dur="1000" fill="hold"/>
                                        <p:tgtEl>
                                          <p:spTgt spid="9">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9">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xEl>
                                              <p:pRg st="5" end="5"/>
                                            </p:txEl>
                                          </p:spTgt>
                                        </p:tgtEl>
                                        <p:attrNameLst>
                                          <p:attrName>style.visibility</p:attrName>
                                        </p:attrNameLst>
                                      </p:cBhvr>
                                      <p:to>
                                        <p:strVal val="visible"/>
                                      </p:to>
                                    </p:set>
                                    <p:animEffect transition="in" filter="fade">
                                      <p:cBhvr>
                                        <p:cTn id="34" dur="1000"/>
                                        <p:tgtEl>
                                          <p:spTgt spid="9">
                                            <p:txEl>
                                              <p:pRg st="5" end="5"/>
                                            </p:txEl>
                                          </p:spTgt>
                                        </p:tgtEl>
                                      </p:cBhvr>
                                    </p:animEffect>
                                    <p:anim calcmode="lin" valueType="num">
                                      <p:cBhvr>
                                        <p:cTn id="35" dur="1000" fill="hold"/>
                                        <p:tgtEl>
                                          <p:spTgt spid="9">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9">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p:cTn id="37" fill="hold" display="0">
                  <p:stCondLst>
                    <p:cond delay="indefinite"/>
                  </p:stCondLst>
                  <p:endCondLst>
                    <p:cond evt="onStopAudio" delay="0">
                      <p:tgtEl>
                        <p:sldTgt/>
                      </p:tgtEl>
                    </p:cond>
                  </p:endCondLst>
                </p:cTn>
                <p:tgtEl>
                  <p:spTgt spid="7"/>
                </p:tgtEl>
              </p:cMediaNode>
            </p:audio>
          </p:childTnLst>
        </p:cTn>
      </p:par>
    </p:tnLst>
    <p:bldLst>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2">
            <a:extLst>
              <a:ext uri="{FF2B5EF4-FFF2-40B4-BE49-F238E27FC236}">
                <a16:creationId xmlns:a16="http://schemas.microsoft.com/office/drawing/2014/main" id="{4A421B75-A28C-4FFC-AF8C-372E4ED28895}"/>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7101839" y="-2070399"/>
            <a:ext cx="21518877" cy="1075944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E339C16-528B-4765-83CA-A13D1772B0BE}"/>
              </a:ext>
            </a:extLst>
          </p:cNvPr>
          <p:cNvSpPr/>
          <p:nvPr/>
        </p:nvSpPr>
        <p:spPr>
          <a:xfrm>
            <a:off x="-228600" y="-548640"/>
            <a:ext cx="4318000" cy="7715922"/>
          </a:xfrm>
          <a:prstGeom prst="rect">
            <a:avLst/>
          </a:prstGeom>
          <a:solidFill>
            <a:schemeClr val="accent2"/>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9" name="Title 8">
            <a:extLst>
              <a:ext uri="{FF2B5EF4-FFF2-40B4-BE49-F238E27FC236}">
                <a16:creationId xmlns:a16="http://schemas.microsoft.com/office/drawing/2014/main" id="{95030883-1FBB-4710-87F2-C9EC158A7BC5}"/>
              </a:ext>
            </a:extLst>
          </p:cNvPr>
          <p:cNvSpPr>
            <a:spLocks noGrp="1"/>
          </p:cNvSpPr>
          <p:nvPr>
            <p:ph type="title"/>
          </p:nvPr>
        </p:nvSpPr>
        <p:spPr/>
        <p:txBody>
          <a:bodyPr>
            <a:normAutofit/>
          </a:bodyPr>
          <a:lstStyle/>
          <a:p>
            <a:r>
              <a:rPr lang="en-PH" sz="5000" b="1" dirty="0"/>
              <a:t>Related Literatures</a:t>
            </a:r>
          </a:p>
        </p:txBody>
      </p:sp>
      <p:sp>
        <p:nvSpPr>
          <p:cNvPr id="11" name="Text Placeholder 10">
            <a:extLst>
              <a:ext uri="{FF2B5EF4-FFF2-40B4-BE49-F238E27FC236}">
                <a16:creationId xmlns:a16="http://schemas.microsoft.com/office/drawing/2014/main" id="{941937F0-F5F1-432A-9962-4EC422E49237}"/>
              </a:ext>
            </a:extLst>
          </p:cNvPr>
          <p:cNvSpPr>
            <a:spLocks noGrp="1"/>
          </p:cNvSpPr>
          <p:nvPr>
            <p:ph type="body" sz="half" idx="2"/>
          </p:nvPr>
        </p:nvSpPr>
        <p:spPr>
          <a:xfrm>
            <a:off x="457200" y="2926080"/>
            <a:ext cx="3200400" cy="3379124"/>
          </a:xfrm>
        </p:spPr>
        <p:txBody>
          <a:bodyPr/>
          <a:lstStyle/>
          <a:p>
            <a:r>
              <a:rPr lang="en-PH" dirty="0">
                <a:latin typeface="+mj-lt"/>
              </a:rPr>
              <a:t>According to </a:t>
            </a:r>
            <a:r>
              <a:rPr lang="en-PH" dirty="0" err="1">
                <a:latin typeface="+mj-lt"/>
              </a:rPr>
              <a:t>Bellard</a:t>
            </a:r>
            <a:r>
              <a:rPr lang="en-PH" dirty="0">
                <a:latin typeface="+mj-lt"/>
              </a:rPr>
              <a:t> et al. (2012), climate change is unequivocal and represents one of the greatest global threats to biodiversity and associated ecosystem services in the coming decades. </a:t>
            </a:r>
          </a:p>
        </p:txBody>
      </p:sp>
      <p:sp>
        <p:nvSpPr>
          <p:cNvPr id="2" name="Footer Placeholder 1">
            <a:extLst>
              <a:ext uri="{FF2B5EF4-FFF2-40B4-BE49-F238E27FC236}">
                <a16:creationId xmlns:a16="http://schemas.microsoft.com/office/drawing/2014/main" id="{62E4B0EF-3E31-4517-ABB9-9E57E795963B}"/>
              </a:ext>
            </a:extLst>
          </p:cNvPr>
          <p:cNvSpPr>
            <a:spLocks noGrp="1"/>
          </p:cNvSpPr>
          <p:nvPr>
            <p:ph type="ftr" sz="quarter" idx="11"/>
          </p:nvPr>
        </p:nvSpPr>
        <p:spPr/>
        <p:txBody>
          <a:bodyPr>
            <a:normAutofit/>
          </a:bodyPr>
          <a:lstStyle/>
          <a:p>
            <a:pPr>
              <a:spcAft>
                <a:spcPts val="600"/>
              </a:spcAft>
            </a:pPr>
            <a:r>
              <a:rPr lang="en-US"/>
              <a:t>Vulnerability of Mangrove Forests </a:t>
            </a:r>
            <a:endParaRPr lang="en-PH"/>
          </a:p>
        </p:txBody>
      </p:sp>
      <p:sp>
        <p:nvSpPr>
          <p:cNvPr id="3" name="Slide Number Placeholder 2">
            <a:extLst>
              <a:ext uri="{FF2B5EF4-FFF2-40B4-BE49-F238E27FC236}">
                <a16:creationId xmlns:a16="http://schemas.microsoft.com/office/drawing/2014/main" id="{D8626656-BCD0-4053-B228-316BB11ADBED}"/>
              </a:ext>
            </a:extLst>
          </p:cNvPr>
          <p:cNvSpPr>
            <a:spLocks noGrp="1"/>
          </p:cNvSpPr>
          <p:nvPr>
            <p:ph type="sldNum" sz="quarter" idx="12"/>
          </p:nvPr>
        </p:nvSpPr>
        <p:spPr/>
        <p:txBody>
          <a:bodyPr>
            <a:normAutofit/>
          </a:bodyPr>
          <a:lstStyle/>
          <a:p>
            <a:pPr>
              <a:spcAft>
                <a:spcPts val="600"/>
              </a:spcAft>
            </a:pPr>
            <a:fld id="{9F909BAD-3646-402D-AC30-3DBF86AA0FCB}" type="slidenum">
              <a:rPr lang="en-PH" smtClean="0"/>
              <a:pPr>
                <a:spcAft>
                  <a:spcPts val="600"/>
                </a:spcAft>
              </a:pPr>
              <a:t>4</a:t>
            </a:fld>
            <a:endParaRPr lang="en-PH"/>
          </a:p>
        </p:txBody>
      </p:sp>
      <p:pic>
        <p:nvPicPr>
          <p:cNvPr id="18" name="Picture 2" descr="green plants">
            <a:extLst>
              <a:ext uri="{FF2B5EF4-FFF2-40B4-BE49-F238E27FC236}">
                <a16:creationId xmlns:a16="http://schemas.microsoft.com/office/drawing/2014/main" id="{9C3300DA-9380-4E89-BC29-FE616C38300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r="13035"/>
          <a:stretch/>
        </p:blipFill>
        <p:spPr bwMode="auto">
          <a:xfrm>
            <a:off x="4130039" y="-99867"/>
            <a:ext cx="3972563" cy="342597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wo pink flamingos on green grass during daytime">
            <a:extLst>
              <a:ext uri="{FF2B5EF4-FFF2-40B4-BE49-F238E27FC236}">
                <a16:creationId xmlns:a16="http://schemas.microsoft.com/office/drawing/2014/main" id="{3BE8A01E-8A6A-4A0F-84BE-77FCE669F2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22191" y="-373062"/>
            <a:ext cx="2453217" cy="36823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loseup photography of leopard lacewing butterfly perched on fern plant">
            <a:extLst>
              <a:ext uri="{FF2B5EF4-FFF2-40B4-BE49-F238E27FC236}">
                <a16:creationId xmlns:a16="http://schemas.microsoft.com/office/drawing/2014/main" id="{5787AD85-CC31-4D4A-9A14-69C23077E68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4811" y="3429000"/>
            <a:ext cx="5222531" cy="342598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two brown deer beside trees and mountain">
            <a:extLst>
              <a:ext uri="{FF2B5EF4-FFF2-40B4-BE49-F238E27FC236}">
                <a16:creationId xmlns:a16="http://schemas.microsoft.com/office/drawing/2014/main" id="{48479179-D5A2-43CE-8996-612883132A5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470"/>
          <a:stretch/>
        </p:blipFill>
        <p:spPr bwMode="auto">
          <a:xfrm>
            <a:off x="9448800" y="3428999"/>
            <a:ext cx="2881802" cy="387846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selective focus photography of black and white cobra">
            <a:extLst>
              <a:ext uri="{FF2B5EF4-FFF2-40B4-BE49-F238E27FC236}">
                <a16:creationId xmlns:a16="http://schemas.microsoft.com/office/drawing/2014/main" id="{2DAB19A1-D4D2-4E36-BC0D-7038D268A78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4244" r="38160"/>
          <a:stretch/>
        </p:blipFill>
        <p:spPr bwMode="auto">
          <a:xfrm>
            <a:off x="10794996" y="-548640"/>
            <a:ext cx="2177336" cy="3862908"/>
          </a:xfrm>
          <a:prstGeom prst="rect">
            <a:avLst/>
          </a:prstGeom>
          <a:noFill/>
          <a:extLst>
            <a:ext uri="{909E8E84-426E-40DD-AFC4-6F175D3DCCD1}">
              <a14:hiddenFill xmlns:a14="http://schemas.microsoft.com/office/drawing/2010/main">
                <a:solidFill>
                  <a:srgbClr val="FFFFFF"/>
                </a:solidFill>
              </a14:hiddenFill>
            </a:ext>
          </a:extLst>
        </p:spPr>
      </p:pic>
      <p:pic>
        <p:nvPicPr>
          <p:cNvPr id="4" name="Recorded Sound">
            <a:hlinkClick r:id="" action="ppaction://media"/>
            <a:extLst>
              <a:ext uri="{FF2B5EF4-FFF2-40B4-BE49-F238E27FC236}">
                <a16:creationId xmlns:a16="http://schemas.microsoft.com/office/drawing/2014/main" id="{1C09D725-4F2E-4E01-A79F-26783742DC20}"/>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360000" y="360000"/>
            <a:ext cx="487363" cy="487363"/>
          </a:xfrm>
          <a:prstGeom prst="rect">
            <a:avLst/>
          </a:prstGeom>
        </p:spPr>
      </p:pic>
      <p:sp>
        <p:nvSpPr>
          <p:cNvPr id="14" name="TextBox 13">
            <a:extLst>
              <a:ext uri="{FF2B5EF4-FFF2-40B4-BE49-F238E27FC236}">
                <a16:creationId xmlns:a16="http://schemas.microsoft.com/office/drawing/2014/main" id="{9D529D8D-C93C-42B5-811A-CE49CE635870}"/>
              </a:ext>
            </a:extLst>
          </p:cNvPr>
          <p:cNvSpPr txBox="1"/>
          <p:nvPr/>
        </p:nvSpPr>
        <p:spPr>
          <a:xfrm>
            <a:off x="11062356" y="6609466"/>
            <a:ext cx="1331696" cy="215444"/>
          </a:xfrm>
          <a:prstGeom prst="rect">
            <a:avLst/>
          </a:prstGeom>
          <a:noFill/>
        </p:spPr>
        <p:txBody>
          <a:bodyPr wrap="square">
            <a:spAutoFit/>
          </a:bodyPr>
          <a:lstStyle/>
          <a:p>
            <a:r>
              <a:rPr lang="en-PH" sz="800" dirty="0"/>
              <a:t>Image Source: </a:t>
            </a:r>
            <a:r>
              <a:rPr lang="en-PH" sz="800" dirty="0" err="1"/>
              <a:t>Unsplash</a:t>
            </a:r>
            <a:endParaRPr lang="en-PH" sz="800" b="0" i="0" u="none" strike="noStrike"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804998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2455" fill="hold"/>
                                        <p:tgtEl>
                                          <p:spTgt spid="4"/>
                                        </p:tgtEl>
                                      </p:cBhvr>
                                    </p:cmd>
                                  </p:childTnLst>
                                </p:cTn>
                              </p:par>
                              <p:par>
                                <p:cTn id="7" presetID="42"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000"/>
                                        <p:tgtEl>
                                          <p:spTgt spid="15"/>
                                        </p:tgtEl>
                                      </p:cBhvr>
                                    </p:animEffect>
                                    <p:anim calcmode="lin" valueType="num">
                                      <p:cBhvr>
                                        <p:cTn id="10" dur="1000" fill="hold"/>
                                        <p:tgtEl>
                                          <p:spTgt spid="15"/>
                                        </p:tgtEl>
                                        <p:attrNameLst>
                                          <p:attrName>ppt_x</p:attrName>
                                        </p:attrNameLst>
                                      </p:cBhvr>
                                      <p:tavLst>
                                        <p:tav tm="0">
                                          <p:val>
                                            <p:strVal val="#ppt_x"/>
                                          </p:val>
                                        </p:tav>
                                        <p:tav tm="100000">
                                          <p:val>
                                            <p:strVal val="#ppt_x"/>
                                          </p:val>
                                        </p:tav>
                                      </p:tavLst>
                                    </p:anim>
                                    <p:anim calcmode="lin" valueType="num">
                                      <p:cBhvr>
                                        <p:cTn id="11" dur="1000" fill="hold"/>
                                        <p:tgtEl>
                                          <p:spTgt spid="15"/>
                                        </p:tgtEl>
                                        <p:attrNameLst>
                                          <p:attrName>ppt_y</p:attrName>
                                        </p:attrNameLst>
                                      </p:cBhvr>
                                      <p:tavLst>
                                        <p:tav tm="0">
                                          <p:val>
                                            <p:strVal val="#ppt_y+.1"/>
                                          </p:val>
                                        </p:tav>
                                        <p:tav tm="100000">
                                          <p:val>
                                            <p:strVal val="#ppt_y"/>
                                          </p:val>
                                        </p:tav>
                                      </p:tavLst>
                                    </p:anim>
                                  </p:childTnLst>
                                </p:cTn>
                              </p:par>
                              <p:par>
                                <p:cTn id="12" presetID="42" presetClass="entr" presetSubtype="0"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fade">
                                      <p:cBhvr>
                                        <p:cTn id="19" dur="1000"/>
                                        <p:tgtEl>
                                          <p:spTgt spid="11">
                                            <p:txEl>
                                              <p:pRg st="0" end="0"/>
                                            </p:txEl>
                                          </p:spTgt>
                                        </p:tgtEl>
                                      </p:cBhvr>
                                    </p:animEffect>
                                    <p:anim calcmode="lin" valueType="num">
                                      <p:cBhvr>
                                        <p:cTn id="20"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1"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22" presetID="10" presetClass="exit" presetSubtype="0" fill="hold" nodeType="withEffect">
                                  <p:stCondLst>
                                    <p:cond delay="5000"/>
                                  </p:stCondLst>
                                  <p:childTnLst>
                                    <p:animEffect transition="out" filter="fade">
                                      <p:cBhvr>
                                        <p:cTn id="23" dur="500"/>
                                        <p:tgtEl>
                                          <p:spTgt spid="17"/>
                                        </p:tgtEl>
                                      </p:cBhvr>
                                    </p:animEffect>
                                    <p:set>
                                      <p:cBhvr>
                                        <p:cTn id="24" dur="1" fill="hold">
                                          <p:stCondLst>
                                            <p:cond delay="499"/>
                                          </p:stCondLst>
                                        </p:cTn>
                                        <p:tgtEl>
                                          <p:spTgt spid="17"/>
                                        </p:tgtEl>
                                        <p:attrNameLst>
                                          <p:attrName>style.visibility</p:attrName>
                                        </p:attrNameLst>
                                      </p:cBhvr>
                                      <p:to>
                                        <p:strVal val="hidden"/>
                                      </p:to>
                                    </p:set>
                                  </p:childTnLst>
                                </p:cTn>
                              </p:par>
                              <p:par>
                                <p:cTn id="25" presetID="10" presetClass="entr" presetSubtype="0" fill="hold" nodeType="withEffect">
                                  <p:stCondLst>
                                    <p:cond delay="500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5000"/>
                                  </p:stCondLst>
                                  <p:childTnLst>
                                    <p:set>
                                      <p:cBhvr>
                                        <p:cTn id="29" dur="1" fill="hold">
                                          <p:stCondLst>
                                            <p:cond delay="0"/>
                                          </p:stCondLst>
                                        </p:cTn>
                                        <p:tgtEl>
                                          <p:spTgt spid="4098"/>
                                        </p:tgtEl>
                                        <p:attrNameLst>
                                          <p:attrName>style.visibility</p:attrName>
                                        </p:attrNameLst>
                                      </p:cBhvr>
                                      <p:to>
                                        <p:strVal val="visible"/>
                                      </p:to>
                                    </p:set>
                                    <p:animEffect transition="in" filter="fade">
                                      <p:cBhvr>
                                        <p:cTn id="30" dur="500"/>
                                        <p:tgtEl>
                                          <p:spTgt spid="4098"/>
                                        </p:tgtEl>
                                      </p:cBhvr>
                                    </p:animEffect>
                                  </p:childTnLst>
                                </p:cTn>
                              </p:par>
                              <p:par>
                                <p:cTn id="31" presetID="10" presetClass="entr" presetSubtype="0" fill="hold" nodeType="withEffect">
                                  <p:stCondLst>
                                    <p:cond delay="5000"/>
                                  </p:stCondLst>
                                  <p:childTnLst>
                                    <p:set>
                                      <p:cBhvr>
                                        <p:cTn id="32" dur="1" fill="hold">
                                          <p:stCondLst>
                                            <p:cond delay="0"/>
                                          </p:stCondLst>
                                        </p:cTn>
                                        <p:tgtEl>
                                          <p:spTgt spid="4104"/>
                                        </p:tgtEl>
                                        <p:attrNameLst>
                                          <p:attrName>style.visibility</p:attrName>
                                        </p:attrNameLst>
                                      </p:cBhvr>
                                      <p:to>
                                        <p:strVal val="visible"/>
                                      </p:to>
                                    </p:set>
                                    <p:animEffect transition="in" filter="fade">
                                      <p:cBhvr>
                                        <p:cTn id="33" dur="500"/>
                                        <p:tgtEl>
                                          <p:spTgt spid="4104"/>
                                        </p:tgtEl>
                                      </p:cBhvr>
                                    </p:animEffect>
                                  </p:childTnLst>
                                </p:cTn>
                              </p:par>
                              <p:par>
                                <p:cTn id="34" presetID="10" presetClass="entr" presetSubtype="0" fill="hold" nodeType="withEffect">
                                  <p:stCondLst>
                                    <p:cond delay="5000"/>
                                  </p:stCondLst>
                                  <p:childTnLst>
                                    <p:set>
                                      <p:cBhvr>
                                        <p:cTn id="35" dur="1" fill="hold">
                                          <p:stCondLst>
                                            <p:cond delay="0"/>
                                          </p:stCondLst>
                                        </p:cTn>
                                        <p:tgtEl>
                                          <p:spTgt spid="4102"/>
                                        </p:tgtEl>
                                        <p:attrNameLst>
                                          <p:attrName>style.visibility</p:attrName>
                                        </p:attrNameLst>
                                      </p:cBhvr>
                                      <p:to>
                                        <p:strVal val="visible"/>
                                      </p:to>
                                    </p:set>
                                    <p:animEffect transition="in" filter="fade">
                                      <p:cBhvr>
                                        <p:cTn id="36" dur="500"/>
                                        <p:tgtEl>
                                          <p:spTgt spid="4102"/>
                                        </p:tgtEl>
                                      </p:cBhvr>
                                    </p:animEffect>
                                  </p:childTnLst>
                                </p:cTn>
                              </p:par>
                              <p:par>
                                <p:cTn id="37" presetID="10" presetClass="entr" presetSubtype="0" fill="hold" nodeType="withEffect">
                                  <p:stCondLst>
                                    <p:cond delay="5000"/>
                                  </p:stCondLst>
                                  <p:childTnLst>
                                    <p:set>
                                      <p:cBhvr>
                                        <p:cTn id="38" dur="1" fill="hold">
                                          <p:stCondLst>
                                            <p:cond delay="0"/>
                                          </p:stCondLst>
                                        </p:cTn>
                                        <p:tgtEl>
                                          <p:spTgt spid="4100"/>
                                        </p:tgtEl>
                                        <p:attrNameLst>
                                          <p:attrName>style.visibility</p:attrName>
                                        </p:attrNameLst>
                                      </p:cBhvr>
                                      <p:to>
                                        <p:strVal val="visible"/>
                                      </p:to>
                                    </p:set>
                                    <p:animEffect transition="in" filter="fade">
                                      <p:cBhvr>
                                        <p:cTn id="39"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40" fill="hold" display="0">
                  <p:stCondLst>
                    <p:cond delay="indefinite"/>
                  </p:stCondLst>
                  <p:endCondLst>
                    <p:cond evt="onStopAudio" delay="0">
                      <p:tgtEl>
                        <p:sldTgt/>
                      </p:tgtEl>
                    </p:cond>
                  </p:endCondLst>
                </p:cTn>
                <p:tgtEl>
                  <p:spTgt spid="4"/>
                </p:tgtEl>
              </p:cMediaNode>
            </p:audio>
          </p:childTnLst>
        </p:cTn>
      </p:par>
    </p:tnLst>
    <p:bldLst>
      <p:bldP spid="15" grpId="0" animBg="1"/>
      <p:bldP spid="9" grpId="0"/>
      <p:bldP spid="11"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FD4EA21-2379-41CE-B292-653F049AB7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661160" y="-36870"/>
            <a:ext cx="5692156" cy="2917229"/>
          </a:xfrm>
          <a:prstGeom prst="rect">
            <a:avLst/>
          </a:prstGeom>
        </p:spPr>
      </p:pic>
      <p:sp>
        <p:nvSpPr>
          <p:cNvPr id="7" name="Title 6">
            <a:extLst>
              <a:ext uri="{FF2B5EF4-FFF2-40B4-BE49-F238E27FC236}">
                <a16:creationId xmlns:a16="http://schemas.microsoft.com/office/drawing/2014/main" id="{BD957B89-083A-4706-B9E6-7CF72D6CA1D8}"/>
              </a:ext>
            </a:extLst>
          </p:cNvPr>
          <p:cNvSpPr>
            <a:spLocks noGrp="1"/>
          </p:cNvSpPr>
          <p:nvPr>
            <p:ph type="title"/>
          </p:nvPr>
        </p:nvSpPr>
        <p:spPr/>
        <p:txBody>
          <a:bodyPr/>
          <a:lstStyle/>
          <a:p>
            <a:r>
              <a:rPr lang="en-PH" dirty="0"/>
              <a:t>Mangrove Forests</a:t>
            </a:r>
          </a:p>
        </p:txBody>
      </p:sp>
      <p:sp>
        <p:nvSpPr>
          <p:cNvPr id="9" name="Text Placeholder 8">
            <a:extLst>
              <a:ext uri="{FF2B5EF4-FFF2-40B4-BE49-F238E27FC236}">
                <a16:creationId xmlns:a16="http://schemas.microsoft.com/office/drawing/2014/main" id="{9A722C09-1F26-4930-8E58-892800909244}"/>
              </a:ext>
            </a:extLst>
          </p:cNvPr>
          <p:cNvSpPr>
            <a:spLocks noGrp="1"/>
          </p:cNvSpPr>
          <p:nvPr>
            <p:ph type="body" sz="half" idx="2"/>
          </p:nvPr>
        </p:nvSpPr>
        <p:spPr>
          <a:xfrm>
            <a:off x="457200" y="2926080"/>
            <a:ext cx="3200400" cy="3931920"/>
          </a:xfrm>
        </p:spPr>
        <p:txBody>
          <a:bodyPr>
            <a:normAutofit/>
          </a:bodyPr>
          <a:lstStyle/>
          <a:p>
            <a:r>
              <a:rPr lang="en-US" dirty="0">
                <a:latin typeface="+mj-lt"/>
              </a:rPr>
              <a:t>Mangrove forests live in the tropical and subtropical regions at the interface between terrestrial and marine environments  (Koh et. Al, 2018). </a:t>
            </a:r>
            <a:r>
              <a:rPr lang="en-PH" dirty="0">
                <a:latin typeface="+mj-lt"/>
              </a:rPr>
              <a:t>As a community, mangroves thrive in a wide range of harsh environmental conditions and they share unique adaptive traits such as salt-excreting leaves, an exposed breathing root system, and production of viviparous propagules  (Duke, 1992). </a:t>
            </a:r>
            <a:r>
              <a:rPr lang="en-US" dirty="0">
                <a:latin typeface="+mj-lt"/>
              </a:rPr>
              <a:t>Mangrove habitats are ecologically important because they provide valuable ecosystem goods and services to coastal populations. </a:t>
            </a:r>
            <a:endParaRPr lang="en-PH" dirty="0">
              <a:latin typeface="+mj-lt"/>
            </a:endParaRPr>
          </a:p>
        </p:txBody>
      </p:sp>
      <p:sp>
        <p:nvSpPr>
          <p:cNvPr id="5" name="Footer Placeholder 4">
            <a:extLst>
              <a:ext uri="{FF2B5EF4-FFF2-40B4-BE49-F238E27FC236}">
                <a16:creationId xmlns:a16="http://schemas.microsoft.com/office/drawing/2014/main" id="{DD06BBCF-2E51-43C8-BA15-6D3A1C40B90F}"/>
              </a:ext>
            </a:extLst>
          </p:cNvPr>
          <p:cNvSpPr>
            <a:spLocks noGrp="1"/>
          </p:cNvSpPr>
          <p:nvPr>
            <p:ph type="ftr" sz="quarter" idx="11"/>
          </p:nvPr>
        </p:nvSpPr>
        <p:spPr/>
        <p:txBody>
          <a:bodyPr/>
          <a:lstStyle/>
          <a:p>
            <a:r>
              <a:rPr lang="en-US"/>
              <a:t>Vulnerability of Mangrove Forests </a:t>
            </a:r>
            <a:endParaRPr lang="en-PH" dirty="0"/>
          </a:p>
        </p:txBody>
      </p:sp>
      <p:sp>
        <p:nvSpPr>
          <p:cNvPr id="6" name="Slide Number Placeholder 5">
            <a:extLst>
              <a:ext uri="{FF2B5EF4-FFF2-40B4-BE49-F238E27FC236}">
                <a16:creationId xmlns:a16="http://schemas.microsoft.com/office/drawing/2014/main" id="{C6F0B756-A590-4BBB-A550-0C9F94E27997}"/>
              </a:ext>
            </a:extLst>
          </p:cNvPr>
          <p:cNvSpPr>
            <a:spLocks noGrp="1"/>
          </p:cNvSpPr>
          <p:nvPr>
            <p:ph type="sldNum" sz="quarter" idx="12"/>
          </p:nvPr>
        </p:nvSpPr>
        <p:spPr/>
        <p:txBody>
          <a:bodyPr/>
          <a:lstStyle/>
          <a:p>
            <a:fld id="{9F909BAD-3646-402D-AC30-3DBF86AA0FCB}" type="slidenum">
              <a:rPr lang="en-PH" smtClean="0"/>
              <a:t>5</a:t>
            </a:fld>
            <a:endParaRPr lang="en-PH"/>
          </a:p>
        </p:txBody>
      </p:sp>
      <p:pic>
        <p:nvPicPr>
          <p:cNvPr id="18" name="Google Shape;302;p4">
            <a:extLst>
              <a:ext uri="{FF2B5EF4-FFF2-40B4-BE49-F238E27FC236}">
                <a16:creationId xmlns:a16="http://schemas.microsoft.com/office/drawing/2014/main" id="{D8319A91-2D42-4EF9-881D-DC561FDA73C3}"/>
              </a:ext>
            </a:extLst>
          </p:cNvPr>
          <p:cNvPicPr preferRelativeResize="0">
            <a:picLocks noGrp="1"/>
          </p:cNvPicPr>
          <p:nvPr>
            <p:ph idx="1"/>
          </p:nvPr>
        </p:nvPicPr>
        <p:blipFill rotWithShape="1">
          <a:blip r:embed="rId6">
            <a:alphaModFix/>
          </a:blip>
          <a:srcRect/>
          <a:stretch/>
        </p:blipFill>
        <p:spPr>
          <a:xfrm>
            <a:off x="4284998" y="872009"/>
            <a:ext cx="7721535" cy="5113982"/>
          </a:xfrm>
          <a:prstGeom prst="rect">
            <a:avLst/>
          </a:prstGeom>
          <a:noFill/>
          <a:ln>
            <a:noFill/>
          </a:ln>
        </p:spPr>
      </p:pic>
      <p:sp>
        <p:nvSpPr>
          <p:cNvPr id="19" name="Google Shape;297;p4">
            <a:extLst>
              <a:ext uri="{FF2B5EF4-FFF2-40B4-BE49-F238E27FC236}">
                <a16:creationId xmlns:a16="http://schemas.microsoft.com/office/drawing/2014/main" id="{7E954551-51F9-4457-AEC3-3EDE8C0EF2B9}"/>
              </a:ext>
            </a:extLst>
          </p:cNvPr>
          <p:cNvSpPr txBox="1">
            <a:spLocks/>
          </p:cNvSpPr>
          <p:nvPr/>
        </p:nvSpPr>
        <p:spPr>
          <a:xfrm>
            <a:off x="10333074" y="5985991"/>
            <a:ext cx="3824441" cy="510372"/>
          </a:xfrm>
          <a:prstGeom prst="rect">
            <a:avLst/>
          </a:prstGeom>
          <a:noFill/>
          <a:ln>
            <a:noFill/>
          </a:ln>
        </p:spPr>
        <p:txBody>
          <a:bodyPr spcFirstLastPara="1" vert="horz" wrap="square" lIns="0" tIns="45700" rIns="0" bIns="45700" rtlCol="0" anchor="t" anchorCtr="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0"/>
              </a:spcBef>
              <a:spcAft>
                <a:spcPts val="0"/>
              </a:spcAft>
              <a:buSzPts val="1800"/>
              <a:buNone/>
            </a:pPr>
            <a:r>
              <a:rPr lang="en-US" sz="1200" dirty="0" err="1"/>
              <a:t>Guannel</a:t>
            </a:r>
            <a:r>
              <a:rPr lang="en-US" sz="1200" dirty="0"/>
              <a:t> at al (2018)</a:t>
            </a:r>
          </a:p>
        </p:txBody>
      </p:sp>
      <p:pic>
        <p:nvPicPr>
          <p:cNvPr id="2" name="Recorded Sound">
            <a:hlinkClick r:id="" action="ppaction://media"/>
            <a:extLst>
              <a:ext uri="{FF2B5EF4-FFF2-40B4-BE49-F238E27FC236}">
                <a16:creationId xmlns:a16="http://schemas.microsoft.com/office/drawing/2014/main" id="{E40AEBC3-3D93-46D7-AFBD-E04A0C047B2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0000" y="360000"/>
            <a:ext cx="487363" cy="487363"/>
          </a:xfrm>
          <a:prstGeom prst="rect">
            <a:avLst/>
          </a:prstGeom>
        </p:spPr>
      </p:pic>
    </p:spTree>
    <p:extLst>
      <p:ext uri="{BB962C8B-B14F-4D97-AF65-F5344CB8AC3E}">
        <p14:creationId xmlns:p14="http://schemas.microsoft.com/office/powerpoint/2010/main" val="3922570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1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1738-BFC4-4EE6-9C53-70F8BF7D8107}"/>
              </a:ext>
            </a:extLst>
          </p:cNvPr>
          <p:cNvSpPr>
            <a:spLocks noGrp="1"/>
          </p:cNvSpPr>
          <p:nvPr>
            <p:ph type="title"/>
          </p:nvPr>
        </p:nvSpPr>
        <p:spPr>
          <a:xfrm>
            <a:off x="333613" y="594359"/>
            <a:ext cx="3650557" cy="2286000"/>
          </a:xfrm>
        </p:spPr>
        <p:txBody>
          <a:bodyPr>
            <a:normAutofit/>
          </a:bodyPr>
          <a:lstStyle/>
          <a:p>
            <a:r>
              <a:rPr lang="en-US" sz="2500" dirty="0"/>
              <a:t>A New Framework to Assess Relative Ecosystem Vulnerability to Climate Change</a:t>
            </a:r>
            <a:endParaRPr lang="en-PH" sz="2500" dirty="0"/>
          </a:p>
        </p:txBody>
      </p:sp>
      <p:sp>
        <p:nvSpPr>
          <p:cNvPr id="3" name="Content Placeholder 2">
            <a:extLst>
              <a:ext uri="{FF2B5EF4-FFF2-40B4-BE49-F238E27FC236}">
                <a16:creationId xmlns:a16="http://schemas.microsoft.com/office/drawing/2014/main" id="{F3BE1CD6-5C9F-46CF-98FE-2E3FF8BE1026}"/>
              </a:ext>
            </a:extLst>
          </p:cNvPr>
          <p:cNvSpPr>
            <a:spLocks noGrp="1"/>
          </p:cNvSpPr>
          <p:nvPr>
            <p:ph idx="1"/>
          </p:nvPr>
        </p:nvSpPr>
        <p:spPr>
          <a:xfrm>
            <a:off x="4334934" y="254644"/>
            <a:ext cx="1999828" cy="6205142"/>
          </a:xfrm>
        </p:spPr>
        <p:txBody>
          <a:bodyPr>
            <a:normAutofit fontScale="92500" lnSpcReduction="10000"/>
          </a:bodyPr>
          <a:lstStyle/>
          <a:p>
            <a:pPr>
              <a:buFont typeface="Wingdings" panose="05000000000000000000" pitchFamily="2" charset="2"/>
              <a:buChar char="§"/>
            </a:pPr>
            <a:r>
              <a:rPr lang="en-US" sz="1800" dirty="0"/>
              <a:t>This work aims to further develop the toolbox of available vulnerability assessments methodologies by developing a spatially explicit vulnerability assessment framework at the ecosystem scale, which we believe has not been attempted before.</a:t>
            </a:r>
          </a:p>
          <a:p>
            <a:pPr>
              <a:buFont typeface="Wingdings" panose="05000000000000000000" pitchFamily="2" charset="2"/>
              <a:buChar char="§"/>
            </a:pPr>
            <a:r>
              <a:rPr lang="en-US" sz="1800" dirty="0"/>
              <a:t>Our </a:t>
            </a:r>
            <a:r>
              <a:rPr lang="en-US" sz="1800" dirty="0" err="1"/>
              <a:t>vulnerabilty</a:t>
            </a:r>
            <a:r>
              <a:rPr lang="en-US" sz="1800" dirty="0"/>
              <a:t> assessment targets the ecosystem level, and so potential candidates include metrics capturing changes in ecosystem area, structural attributes, functional attributes, and ecosystem composition.</a:t>
            </a:r>
            <a:endParaRPr lang="en-PH" sz="1800" dirty="0"/>
          </a:p>
        </p:txBody>
      </p:sp>
      <p:sp>
        <p:nvSpPr>
          <p:cNvPr id="4" name="Text Placeholder 3">
            <a:extLst>
              <a:ext uri="{FF2B5EF4-FFF2-40B4-BE49-F238E27FC236}">
                <a16:creationId xmlns:a16="http://schemas.microsoft.com/office/drawing/2014/main" id="{D9634698-789B-4965-BAAD-DF5B29142779}"/>
              </a:ext>
            </a:extLst>
          </p:cNvPr>
          <p:cNvSpPr>
            <a:spLocks noGrp="1"/>
          </p:cNvSpPr>
          <p:nvPr>
            <p:ph type="body" sz="half" idx="2"/>
          </p:nvPr>
        </p:nvSpPr>
        <p:spPr>
          <a:xfrm>
            <a:off x="333614" y="2926080"/>
            <a:ext cx="3323986" cy="3379124"/>
          </a:xfrm>
        </p:spPr>
        <p:txBody>
          <a:bodyPr/>
          <a:lstStyle/>
          <a:p>
            <a:r>
              <a:rPr lang="en-PH" dirty="0">
                <a:latin typeface="+mj-lt"/>
              </a:rPr>
              <a:t>2017 ・Literature</a:t>
            </a:r>
          </a:p>
          <a:p>
            <a:r>
              <a:rPr lang="en-PH" dirty="0">
                <a:latin typeface="+mj-lt"/>
              </a:rPr>
              <a:t>Lee, C. K. F., Duncan, C., Owen, H. J. F., &amp; </a:t>
            </a:r>
            <a:r>
              <a:rPr lang="en-PH" dirty="0" err="1">
                <a:latin typeface="+mj-lt"/>
              </a:rPr>
              <a:t>Pettorelli</a:t>
            </a:r>
            <a:r>
              <a:rPr lang="en-PH" dirty="0">
                <a:latin typeface="+mj-lt"/>
              </a:rPr>
              <a:t>, N. (2018). A New Framework to Assess Relative Ecosystem Vulnerability to Climate Change. </a:t>
            </a:r>
            <a:r>
              <a:rPr lang="en-PH" i="1" dirty="0">
                <a:latin typeface="+mj-lt"/>
              </a:rPr>
              <a:t>Conservation Letters</a:t>
            </a:r>
            <a:r>
              <a:rPr lang="en-PH" dirty="0">
                <a:latin typeface="+mj-lt"/>
              </a:rPr>
              <a:t>, </a:t>
            </a:r>
            <a:r>
              <a:rPr lang="en-PH" i="1" dirty="0">
                <a:latin typeface="+mj-lt"/>
              </a:rPr>
              <a:t>11</a:t>
            </a:r>
            <a:r>
              <a:rPr lang="en-PH" dirty="0">
                <a:latin typeface="+mj-lt"/>
              </a:rPr>
              <a:t>(2), 1. </a:t>
            </a:r>
            <a:r>
              <a:rPr lang="en-PH" dirty="0">
                <a:latin typeface="+mj-lt"/>
                <a:hlinkClick r:id="rId5"/>
              </a:rPr>
              <a:t>https://doi.org/10.1111/conl.12372</a:t>
            </a:r>
            <a:endParaRPr lang="en-PH" dirty="0">
              <a:latin typeface="+mj-lt"/>
            </a:endParaRPr>
          </a:p>
        </p:txBody>
      </p:sp>
      <p:sp>
        <p:nvSpPr>
          <p:cNvPr id="5" name="Footer Placeholder 4">
            <a:extLst>
              <a:ext uri="{FF2B5EF4-FFF2-40B4-BE49-F238E27FC236}">
                <a16:creationId xmlns:a16="http://schemas.microsoft.com/office/drawing/2014/main" id="{9B66AB30-ED0E-4156-9665-6DAC18636E8B}"/>
              </a:ext>
            </a:extLst>
          </p:cNvPr>
          <p:cNvSpPr>
            <a:spLocks noGrp="1"/>
          </p:cNvSpPr>
          <p:nvPr>
            <p:ph type="ftr" sz="quarter" idx="11"/>
          </p:nvPr>
        </p:nvSpPr>
        <p:spPr/>
        <p:txBody>
          <a:bodyPr/>
          <a:lstStyle/>
          <a:p>
            <a:r>
              <a:rPr lang="en-US"/>
              <a:t>Vulnerability of Mangrove Forests Using Neural Network</a:t>
            </a:r>
            <a:endParaRPr lang="en-PH" dirty="0"/>
          </a:p>
        </p:txBody>
      </p:sp>
      <p:sp>
        <p:nvSpPr>
          <p:cNvPr id="6" name="Slide Number Placeholder 5">
            <a:extLst>
              <a:ext uri="{FF2B5EF4-FFF2-40B4-BE49-F238E27FC236}">
                <a16:creationId xmlns:a16="http://schemas.microsoft.com/office/drawing/2014/main" id="{5238852E-96DC-4033-B931-9363FB7A3BC6}"/>
              </a:ext>
            </a:extLst>
          </p:cNvPr>
          <p:cNvSpPr>
            <a:spLocks noGrp="1"/>
          </p:cNvSpPr>
          <p:nvPr>
            <p:ph type="sldNum" sz="quarter" idx="12"/>
          </p:nvPr>
        </p:nvSpPr>
        <p:spPr/>
        <p:txBody>
          <a:bodyPr/>
          <a:lstStyle/>
          <a:p>
            <a:fld id="{9F909BAD-3646-402D-AC30-3DBF86AA0FCB}" type="slidenum">
              <a:rPr lang="en-PH" smtClean="0"/>
              <a:t>6</a:t>
            </a:fld>
            <a:endParaRPr lang="en-PH"/>
          </a:p>
        </p:txBody>
      </p:sp>
      <p:pic>
        <p:nvPicPr>
          <p:cNvPr id="8" name="Picture 2" descr="green plants">
            <a:extLst>
              <a:ext uri="{FF2B5EF4-FFF2-40B4-BE49-F238E27FC236}">
                <a16:creationId xmlns:a16="http://schemas.microsoft.com/office/drawing/2014/main" id="{CFFDA9D1-92A3-4B12-8392-D696F343A87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662" t="4449" r="29856" b="2659"/>
          <a:stretch/>
        </p:blipFill>
        <p:spPr bwMode="auto">
          <a:xfrm>
            <a:off x="-10886" y="0"/>
            <a:ext cx="344500" cy="6892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9D2E1B8-257F-4C69-804C-0370D442B0D0}"/>
              </a:ext>
            </a:extLst>
          </p:cNvPr>
          <p:cNvPicPr>
            <a:picLocks noChangeAspect="1"/>
          </p:cNvPicPr>
          <p:nvPr/>
        </p:nvPicPr>
        <p:blipFill>
          <a:blip r:embed="rId7"/>
          <a:stretch>
            <a:fillRect/>
          </a:stretch>
        </p:blipFill>
        <p:spPr>
          <a:xfrm>
            <a:off x="6679261" y="0"/>
            <a:ext cx="5357219" cy="6858000"/>
          </a:xfrm>
          <a:prstGeom prst="rect">
            <a:avLst/>
          </a:prstGeom>
        </p:spPr>
      </p:pic>
      <p:pic>
        <p:nvPicPr>
          <p:cNvPr id="10" name="Recorded Sound">
            <a:hlinkClick r:id="" action="ppaction://media"/>
            <a:extLst>
              <a:ext uri="{FF2B5EF4-FFF2-40B4-BE49-F238E27FC236}">
                <a16:creationId xmlns:a16="http://schemas.microsoft.com/office/drawing/2014/main" id="{0FC85EA0-3F65-4D7B-884C-47298877EFA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60000" y="360000"/>
            <a:ext cx="487363" cy="487363"/>
          </a:xfrm>
          <a:prstGeom prst="rect">
            <a:avLst/>
          </a:prstGeom>
        </p:spPr>
      </p:pic>
    </p:spTree>
    <p:extLst>
      <p:ext uri="{BB962C8B-B14F-4D97-AF65-F5344CB8AC3E}">
        <p14:creationId xmlns:p14="http://schemas.microsoft.com/office/powerpoint/2010/main" val="5020355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327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11738-BFC4-4EE6-9C53-70F8BF7D8107}"/>
              </a:ext>
            </a:extLst>
          </p:cNvPr>
          <p:cNvSpPr>
            <a:spLocks noGrp="1"/>
          </p:cNvSpPr>
          <p:nvPr>
            <p:ph type="title"/>
          </p:nvPr>
        </p:nvSpPr>
        <p:spPr>
          <a:xfrm>
            <a:off x="333613" y="594359"/>
            <a:ext cx="3650557" cy="2286000"/>
          </a:xfrm>
        </p:spPr>
        <p:txBody>
          <a:bodyPr>
            <a:normAutofit/>
          </a:bodyPr>
          <a:lstStyle/>
          <a:p>
            <a:r>
              <a:rPr lang="en-US" sz="2500" dirty="0"/>
              <a:t>A Rapid, Low-Cost Approach to Coastal Vulnerability Assessment at a National Level </a:t>
            </a:r>
            <a:endParaRPr lang="en-PH" sz="2500" dirty="0"/>
          </a:p>
        </p:txBody>
      </p:sp>
      <p:sp>
        <p:nvSpPr>
          <p:cNvPr id="3" name="Content Placeholder 2">
            <a:extLst>
              <a:ext uri="{FF2B5EF4-FFF2-40B4-BE49-F238E27FC236}">
                <a16:creationId xmlns:a16="http://schemas.microsoft.com/office/drawing/2014/main" id="{F3BE1CD6-5C9F-46CF-98FE-2E3FF8BE1026}"/>
              </a:ext>
            </a:extLst>
          </p:cNvPr>
          <p:cNvSpPr>
            <a:spLocks noGrp="1"/>
          </p:cNvSpPr>
          <p:nvPr>
            <p:ph idx="1"/>
          </p:nvPr>
        </p:nvSpPr>
        <p:spPr>
          <a:xfrm>
            <a:off x="4334933" y="254644"/>
            <a:ext cx="7646395" cy="2192666"/>
          </a:xfrm>
        </p:spPr>
        <p:txBody>
          <a:bodyPr>
            <a:normAutofit/>
          </a:bodyPr>
          <a:lstStyle/>
          <a:p>
            <a:pPr>
              <a:buFont typeface="Wingdings" panose="05000000000000000000" pitchFamily="2" charset="2"/>
              <a:buChar char="§"/>
            </a:pPr>
            <a:r>
              <a:rPr lang="en-US" sz="1800" dirty="0"/>
              <a:t>The lack of an easy-to-use assessment method that requires only readily available data has severely hampered efforts to assess national-scale coastal vulnerability to the potential impacts of CC and population growth in the coastal zone, particularly when </a:t>
            </a:r>
            <a:r>
              <a:rPr lang="en-US" sz="1800"/>
              <a:t>project budgets </a:t>
            </a:r>
            <a:r>
              <a:rPr lang="en-US" sz="1800" dirty="0"/>
              <a:t>are limited.</a:t>
            </a:r>
          </a:p>
          <a:p>
            <a:pPr>
              <a:buFont typeface="Wingdings" panose="05000000000000000000" pitchFamily="2" charset="2"/>
              <a:buChar char="§"/>
            </a:pPr>
            <a:r>
              <a:rPr lang="en-US" sz="1800" dirty="0"/>
              <a:t>This study presents a modified version of the Coastal Vulnerability Index (CVI) approach.</a:t>
            </a:r>
            <a:endParaRPr lang="en-PH" sz="1800" dirty="0"/>
          </a:p>
        </p:txBody>
      </p:sp>
      <p:sp>
        <p:nvSpPr>
          <p:cNvPr id="4" name="Text Placeholder 3">
            <a:extLst>
              <a:ext uri="{FF2B5EF4-FFF2-40B4-BE49-F238E27FC236}">
                <a16:creationId xmlns:a16="http://schemas.microsoft.com/office/drawing/2014/main" id="{D9634698-789B-4965-BAAD-DF5B29142779}"/>
              </a:ext>
            </a:extLst>
          </p:cNvPr>
          <p:cNvSpPr>
            <a:spLocks noGrp="1"/>
          </p:cNvSpPr>
          <p:nvPr>
            <p:ph type="body" sz="half" idx="2"/>
          </p:nvPr>
        </p:nvSpPr>
        <p:spPr>
          <a:xfrm>
            <a:off x="333614" y="2926080"/>
            <a:ext cx="3323986" cy="3379124"/>
          </a:xfrm>
        </p:spPr>
        <p:txBody>
          <a:bodyPr/>
          <a:lstStyle/>
          <a:p>
            <a:r>
              <a:rPr lang="en-PH" dirty="0">
                <a:latin typeface="+mj-lt"/>
              </a:rPr>
              <a:t>2016 ・Literature</a:t>
            </a:r>
          </a:p>
          <a:p>
            <a:r>
              <a:rPr lang="en-PH" dirty="0">
                <a:latin typeface="+mj-lt"/>
              </a:rPr>
              <a:t>López </a:t>
            </a:r>
            <a:r>
              <a:rPr lang="en-PH" dirty="0" err="1">
                <a:latin typeface="+mj-lt"/>
              </a:rPr>
              <a:t>Royo</a:t>
            </a:r>
            <a:r>
              <a:rPr lang="en-PH" dirty="0">
                <a:latin typeface="+mj-lt"/>
              </a:rPr>
              <a:t>, M., Ranasinghe, R., &amp; Jiménez, J. A. (2016). A Rapid, Low-Cost Approach to Coastal Vulnerability Assessment at a National Level. </a:t>
            </a:r>
            <a:r>
              <a:rPr lang="en-PH" i="1" dirty="0">
                <a:latin typeface="+mj-lt"/>
              </a:rPr>
              <a:t>Journal of Coastal Research</a:t>
            </a:r>
            <a:r>
              <a:rPr lang="en-PH" dirty="0">
                <a:latin typeface="+mj-lt"/>
              </a:rPr>
              <a:t>, </a:t>
            </a:r>
            <a:r>
              <a:rPr lang="en-PH" i="1" dirty="0">
                <a:latin typeface="+mj-lt"/>
              </a:rPr>
              <a:t>32</a:t>
            </a:r>
            <a:r>
              <a:rPr lang="en-PH" dirty="0">
                <a:latin typeface="+mj-lt"/>
              </a:rPr>
              <a:t>(4), 932–945. </a:t>
            </a:r>
            <a:r>
              <a:rPr lang="en-PH" dirty="0">
                <a:latin typeface="+mj-lt"/>
                <a:hlinkClick r:id="rId5"/>
              </a:rPr>
              <a:t>https://doi.org/10.2112/JCOASTRES-D-14-00217.1</a:t>
            </a:r>
            <a:endParaRPr lang="en-PH" dirty="0">
              <a:latin typeface="+mj-lt"/>
            </a:endParaRPr>
          </a:p>
        </p:txBody>
      </p:sp>
      <p:sp>
        <p:nvSpPr>
          <p:cNvPr id="5" name="Footer Placeholder 4">
            <a:extLst>
              <a:ext uri="{FF2B5EF4-FFF2-40B4-BE49-F238E27FC236}">
                <a16:creationId xmlns:a16="http://schemas.microsoft.com/office/drawing/2014/main" id="{9B66AB30-ED0E-4156-9665-6DAC18636E8B}"/>
              </a:ext>
            </a:extLst>
          </p:cNvPr>
          <p:cNvSpPr>
            <a:spLocks noGrp="1"/>
          </p:cNvSpPr>
          <p:nvPr>
            <p:ph type="ftr" sz="quarter" idx="11"/>
          </p:nvPr>
        </p:nvSpPr>
        <p:spPr/>
        <p:txBody>
          <a:bodyPr/>
          <a:lstStyle/>
          <a:p>
            <a:r>
              <a:rPr lang="en-US"/>
              <a:t>Vulnerability of Mangrove Forests Using Neural Network</a:t>
            </a:r>
            <a:endParaRPr lang="en-PH" dirty="0"/>
          </a:p>
        </p:txBody>
      </p:sp>
      <p:sp>
        <p:nvSpPr>
          <p:cNvPr id="6" name="Slide Number Placeholder 5">
            <a:extLst>
              <a:ext uri="{FF2B5EF4-FFF2-40B4-BE49-F238E27FC236}">
                <a16:creationId xmlns:a16="http://schemas.microsoft.com/office/drawing/2014/main" id="{5238852E-96DC-4033-B931-9363FB7A3BC6}"/>
              </a:ext>
            </a:extLst>
          </p:cNvPr>
          <p:cNvSpPr>
            <a:spLocks noGrp="1"/>
          </p:cNvSpPr>
          <p:nvPr>
            <p:ph type="sldNum" sz="quarter" idx="12"/>
          </p:nvPr>
        </p:nvSpPr>
        <p:spPr/>
        <p:txBody>
          <a:bodyPr/>
          <a:lstStyle/>
          <a:p>
            <a:fld id="{9F909BAD-3646-402D-AC30-3DBF86AA0FCB}" type="slidenum">
              <a:rPr lang="en-PH" smtClean="0"/>
              <a:t>7</a:t>
            </a:fld>
            <a:endParaRPr lang="en-PH"/>
          </a:p>
        </p:txBody>
      </p:sp>
      <p:pic>
        <p:nvPicPr>
          <p:cNvPr id="8" name="Picture 2" descr="green plants">
            <a:extLst>
              <a:ext uri="{FF2B5EF4-FFF2-40B4-BE49-F238E27FC236}">
                <a16:creationId xmlns:a16="http://schemas.microsoft.com/office/drawing/2014/main" id="{CFFDA9D1-92A3-4B12-8392-D696F343A87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6662" t="4449" r="29856" b="2659"/>
          <a:stretch/>
        </p:blipFill>
        <p:spPr bwMode="auto">
          <a:xfrm>
            <a:off x="-10886" y="0"/>
            <a:ext cx="344500" cy="68922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FCA0737-4DA6-444E-AB25-FB74A3560092}"/>
              </a:ext>
            </a:extLst>
          </p:cNvPr>
          <p:cNvPicPr>
            <a:picLocks noChangeAspect="1"/>
          </p:cNvPicPr>
          <p:nvPr/>
        </p:nvPicPr>
        <p:blipFill>
          <a:blip r:embed="rId7"/>
          <a:stretch>
            <a:fillRect/>
          </a:stretch>
        </p:blipFill>
        <p:spPr>
          <a:xfrm>
            <a:off x="4229595" y="2447310"/>
            <a:ext cx="7857067" cy="1785970"/>
          </a:xfrm>
          <a:prstGeom prst="rect">
            <a:avLst/>
          </a:prstGeom>
        </p:spPr>
      </p:pic>
      <p:pic>
        <p:nvPicPr>
          <p:cNvPr id="9" name="Picture 8">
            <a:extLst>
              <a:ext uri="{FF2B5EF4-FFF2-40B4-BE49-F238E27FC236}">
                <a16:creationId xmlns:a16="http://schemas.microsoft.com/office/drawing/2014/main" id="{62958F32-921E-4C2E-95C2-107E44AC8EB8}"/>
              </a:ext>
            </a:extLst>
          </p:cNvPr>
          <p:cNvPicPr>
            <a:picLocks noChangeAspect="1"/>
          </p:cNvPicPr>
          <p:nvPr/>
        </p:nvPicPr>
        <p:blipFill>
          <a:blip r:embed="rId8"/>
          <a:stretch>
            <a:fillRect/>
          </a:stretch>
        </p:blipFill>
        <p:spPr>
          <a:xfrm>
            <a:off x="4229595" y="4381187"/>
            <a:ext cx="7857067" cy="1672099"/>
          </a:xfrm>
          <a:prstGeom prst="rect">
            <a:avLst/>
          </a:prstGeom>
        </p:spPr>
      </p:pic>
      <p:pic>
        <p:nvPicPr>
          <p:cNvPr id="10" name="Recorded Sound">
            <a:hlinkClick r:id="" action="ppaction://media"/>
            <a:extLst>
              <a:ext uri="{FF2B5EF4-FFF2-40B4-BE49-F238E27FC236}">
                <a16:creationId xmlns:a16="http://schemas.microsoft.com/office/drawing/2014/main" id="{1D886496-CFB3-43CB-A467-FD2A49AF145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360000" y="360000"/>
            <a:ext cx="487363" cy="487363"/>
          </a:xfrm>
          <a:prstGeom prst="rect">
            <a:avLst/>
          </a:prstGeom>
        </p:spPr>
      </p:pic>
    </p:spTree>
    <p:extLst>
      <p:ext uri="{BB962C8B-B14F-4D97-AF65-F5344CB8AC3E}">
        <p14:creationId xmlns:p14="http://schemas.microsoft.com/office/powerpoint/2010/main" val="42064841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247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F03638D-9DB4-4DBE-827F-D8B16A5E1839}"/>
              </a:ext>
            </a:extLst>
          </p:cNvPr>
          <p:cNvSpPr>
            <a:spLocks noGrp="1"/>
          </p:cNvSpPr>
          <p:nvPr>
            <p:ph type="body" sz="half" idx="2"/>
          </p:nvPr>
        </p:nvSpPr>
        <p:spPr>
          <a:xfrm>
            <a:off x="599441" y="5068472"/>
            <a:ext cx="11328400" cy="1789528"/>
          </a:xfrm>
        </p:spPr>
        <p:txBody>
          <a:bodyPr vert="horz" lIns="91440" tIns="45720" rIns="91440" bIns="45720" rtlCol="0">
            <a:normAutofit/>
          </a:bodyPr>
          <a:lstStyle/>
          <a:p>
            <a:pPr marL="91440" lvl="0" indent="-114300">
              <a:buFont typeface="Noto Sans Symbols"/>
              <a:buChar char="▪"/>
            </a:pPr>
            <a:r>
              <a:rPr lang="en-US" sz="1600" dirty="0">
                <a:latin typeface="+mj-lt"/>
              </a:rPr>
              <a:t>Neural networks are a computing system made up of a number of simple, highly interconnected processing elements, which process information by their dynamic state response to external inputs (Hecht-</a:t>
            </a:r>
            <a:r>
              <a:rPr lang="en-US" sz="1600" dirty="0" err="1">
                <a:latin typeface="+mj-lt"/>
              </a:rPr>
              <a:t>Neilsen</a:t>
            </a:r>
            <a:r>
              <a:rPr lang="en-US" sz="1600" dirty="0">
                <a:latin typeface="+mj-lt"/>
              </a:rPr>
              <a:t>, 1989). </a:t>
            </a:r>
          </a:p>
          <a:p>
            <a:pPr marL="91440" lvl="0" indent="-114300">
              <a:buFont typeface="Noto Sans Symbols"/>
              <a:buChar char="▪"/>
            </a:pPr>
            <a:r>
              <a:rPr lang="en-US" sz="1600" dirty="0">
                <a:latin typeface="+mj-lt"/>
              </a:rPr>
              <a:t>Artificial neural networks (ANNs) are receiving greater attention in the ecological sciences as a powerful statistical modeling technique; however, they have also been labeled a “black box” because they are believed to provide little explanatory insight into the contributions of the independent variables in the prediction process (Olden et al., 2004). </a:t>
            </a:r>
          </a:p>
        </p:txBody>
      </p:sp>
      <p:sp>
        <p:nvSpPr>
          <p:cNvPr id="4" name="Footer Placeholder 3">
            <a:extLst>
              <a:ext uri="{FF2B5EF4-FFF2-40B4-BE49-F238E27FC236}">
                <a16:creationId xmlns:a16="http://schemas.microsoft.com/office/drawing/2014/main" id="{2552EF52-8235-4406-BB97-9ABCA0E296FE}"/>
              </a:ext>
            </a:extLst>
          </p:cNvPr>
          <p:cNvSpPr>
            <a:spLocks noGrp="1"/>
          </p:cNvSpPr>
          <p:nvPr>
            <p:ph type="ftr" sz="quarter" idx="11"/>
          </p:nvPr>
        </p:nvSpPr>
        <p:spPr>
          <a:xfrm>
            <a:off x="3686185" y="6459785"/>
            <a:ext cx="4822804" cy="365125"/>
          </a:xfrm>
        </p:spPr>
        <p:txBody>
          <a:bodyPr vert="horz" lIns="91440" tIns="45720" rIns="91440" bIns="45720" rtlCol="0" anchor="ctr">
            <a:normAutofit/>
          </a:bodyPr>
          <a:lstStyle/>
          <a:p>
            <a:pPr defTabSz="914400">
              <a:spcAft>
                <a:spcPts val="600"/>
              </a:spcAft>
            </a:pPr>
            <a:r>
              <a:rPr lang="en-US" kern="1200" cap="all" baseline="0">
                <a:solidFill>
                  <a:srgbClr val="FFFFFF"/>
                </a:solidFill>
                <a:latin typeface="+mn-lt"/>
                <a:ea typeface="+mn-ea"/>
                <a:cs typeface="+mn-cs"/>
              </a:rPr>
              <a:t>Vulnerability of Mangrove Forests </a:t>
            </a:r>
          </a:p>
        </p:txBody>
      </p:sp>
      <p:sp>
        <p:nvSpPr>
          <p:cNvPr id="5" name="Slide Number Placeholder 4">
            <a:extLst>
              <a:ext uri="{FF2B5EF4-FFF2-40B4-BE49-F238E27FC236}">
                <a16:creationId xmlns:a16="http://schemas.microsoft.com/office/drawing/2014/main" id="{C5015169-E875-41FD-AB14-DFAF2E146372}"/>
              </a:ext>
            </a:extLst>
          </p:cNvPr>
          <p:cNvSpPr>
            <a:spLocks noGrp="1"/>
          </p:cNvSpPr>
          <p:nvPr>
            <p:ph type="sldNum" sz="quarter" idx="12"/>
          </p:nvPr>
        </p:nvSpPr>
        <p:spPr>
          <a:xfrm>
            <a:off x="9900458" y="6459785"/>
            <a:ext cx="1312025" cy="365125"/>
          </a:xfrm>
        </p:spPr>
        <p:txBody>
          <a:bodyPr vert="horz" lIns="91440" tIns="45720" rIns="91440" bIns="45720" rtlCol="0" anchor="ctr">
            <a:normAutofit/>
          </a:bodyPr>
          <a:lstStyle/>
          <a:p>
            <a:pPr defTabSz="914400">
              <a:spcAft>
                <a:spcPts val="600"/>
              </a:spcAft>
            </a:pPr>
            <a:fld id="{9F909BAD-3646-402D-AC30-3DBF86AA0FCB}" type="slidenum">
              <a:rPr lang="en-US"/>
              <a:pPr defTabSz="914400">
                <a:spcAft>
                  <a:spcPts val="600"/>
                </a:spcAft>
              </a:pPr>
              <a:t>8</a:t>
            </a:fld>
            <a:endParaRPr lang="en-US"/>
          </a:p>
        </p:txBody>
      </p:sp>
      <p:pic>
        <p:nvPicPr>
          <p:cNvPr id="11266" name="Picture 2">
            <a:extLst>
              <a:ext uri="{FF2B5EF4-FFF2-40B4-BE49-F238E27FC236}">
                <a16:creationId xmlns:a16="http://schemas.microsoft.com/office/drawing/2014/main" id="{E1C387DD-009D-4BB3-A048-C64D80714B0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3741638" y="-137160"/>
            <a:ext cx="9003220" cy="50684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FEA53724-0C12-4008-B3E9-02DADB523AD1}"/>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3421162" y="0"/>
            <a:ext cx="8770838" cy="493131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46B7279D-048C-4F98-A4DD-2D9C2F09F186}"/>
              </a:ext>
            </a:extLst>
          </p:cNvPr>
          <p:cNvSpPr/>
          <p:nvPr/>
        </p:nvSpPr>
        <p:spPr>
          <a:xfrm>
            <a:off x="9900458" y="4248412"/>
            <a:ext cx="2179899" cy="682906"/>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PH"/>
          </a:p>
        </p:txBody>
      </p:sp>
      <p:sp>
        <p:nvSpPr>
          <p:cNvPr id="18" name="Title 1">
            <a:extLst>
              <a:ext uri="{FF2B5EF4-FFF2-40B4-BE49-F238E27FC236}">
                <a16:creationId xmlns:a16="http://schemas.microsoft.com/office/drawing/2014/main" id="{9489884E-9432-4108-B6F6-F93D5E38446F}"/>
              </a:ext>
            </a:extLst>
          </p:cNvPr>
          <p:cNvSpPr>
            <a:spLocks noGrp="1"/>
          </p:cNvSpPr>
          <p:nvPr>
            <p:ph type="title"/>
          </p:nvPr>
        </p:nvSpPr>
        <p:spPr>
          <a:xfrm>
            <a:off x="587385" y="2465656"/>
            <a:ext cx="3200400" cy="2286000"/>
          </a:xfrm>
        </p:spPr>
        <p:txBody>
          <a:bodyPr/>
          <a:lstStyle/>
          <a:p>
            <a:r>
              <a:rPr lang="en-PH" dirty="0"/>
              <a:t>Neural Network</a:t>
            </a:r>
          </a:p>
        </p:txBody>
      </p:sp>
      <p:pic>
        <p:nvPicPr>
          <p:cNvPr id="2" name="Recorded Sound">
            <a:hlinkClick r:id="" action="ppaction://media"/>
            <a:extLst>
              <a:ext uri="{FF2B5EF4-FFF2-40B4-BE49-F238E27FC236}">
                <a16:creationId xmlns:a16="http://schemas.microsoft.com/office/drawing/2014/main" id="{AA153187-3C1B-4954-84A1-C26925EB7C6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60000" y="360000"/>
            <a:ext cx="487363" cy="487363"/>
          </a:xfrm>
          <a:prstGeom prst="rect">
            <a:avLst/>
          </a:prstGeom>
        </p:spPr>
      </p:pic>
    </p:spTree>
    <p:extLst>
      <p:ext uri="{BB962C8B-B14F-4D97-AF65-F5344CB8AC3E}">
        <p14:creationId xmlns:p14="http://schemas.microsoft.com/office/powerpoint/2010/main" val="17223774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26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11973C2-EB8B-452A-A698-4A252FD3A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10162E77-11AD-44A7-84EC-40C59EEFBD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6F1C5310-E13E-4811-8AF8-797343B12EEC}"/>
              </a:ext>
            </a:extLst>
          </p:cNvPr>
          <p:cNvSpPr>
            <a:spLocks noGrp="1"/>
          </p:cNvSpPr>
          <p:nvPr>
            <p:ph type="title"/>
          </p:nvPr>
        </p:nvSpPr>
        <p:spPr>
          <a:xfrm>
            <a:off x="5181601" y="634946"/>
            <a:ext cx="6368142" cy="1450757"/>
          </a:xfrm>
        </p:spPr>
        <p:txBody>
          <a:bodyPr>
            <a:normAutofit/>
          </a:bodyPr>
          <a:lstStyle/>
          <a:p>
            <a:r>
              <a:rPr lang="en-PH" dirty="0"/>
              <a:t>Research Gap</a:t>
            </a:r>
          </a:p>
        </p:txBody>
      </p:sp>
      <p:pic>
        <p:nvPicPr>
          <p:cNvPr id="9" name="Picture 2">
            <a:extLst>
              <a:ext uri="{FF2B5EF4-FFF2-40B4-BE49-F238E27FC236}">
                <a16:creationId xmlns:a16="http://schemas.microsoft.com/office/drawing/2014/main" id="{65EC3F4E-359B-499F-AA6E-28970D5820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920" r="31198"/>
          <a:stretch/>
        </p:blipFill>
        <p:spPr bwMode="auto">
          <a:xfrm>
            <a:off x="20" y="-12128"/>
            <a:ext cx="4654276" cy="6870127"/>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5AB158E9-1B40-4CD6-95F0-95CA11DF7B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CBB6D3D7-345C-43B2-B9B6-35DD0921A3E8}"/>
              </a:ext>
            </a:extLst>
          </p:cNvPr>
          <p:cNvSpPr>
            <a:spLocks noGrp="1"/>
          </p:cNvSpPr>
          <p:nvPr>
            <p:ph idx="1"/>
          </p:nvPr>
        </p:nvSpPr>
        <p:spPr>
          <a:xfrm>
            <a:off x="5181601" y="2198914"/>
            <a:ext cx="6368142" cy="3670180"/>
          </a:xfrm>
        </p:spPr>
        <p:txBody>
          <a:bodyPr>
            <a:normAutofit lnSpcReduction="10000"/>
          </a:bodyPr>
          <a:lstStyle/>
          <a:p>
            <a:r>
              <a:rPr lang="en-US" sz="1900" dirty="0">
                <a:latin typeface="+mj-lt"/>
              </a:rPr>
              <a:t>The related studies have shown that there is incoherence regarding the different approaches of  large-scale vulnerability studies in mangrove resources. However the incorporation of geographic information systems in policy making and the advancement and increased application of artificial intelligence such as machine learning in ecological modelling has provided new way in assessing relative vulnerability of resources such as mangroves. There should be a way of somehow assessing the vulnerability of mangroves with the ease of a large-scale analysis with only 4 factors but still with the same accuracy as a full-blown complex vulnerability analysis with multiple indicators in a variable framework. </a:t>
            </a:r>
          </a:p>
          <a:p>
            <a:endParaRPr lang="en-PH" sz="1900" dirty="0">
              <a:latin typeface="+mj-lt"/>
            </a:endParaRPr>
          </a:p>
        </p:txBody>
      </p:sp>
      <p:sp>
        <p:nvSpPr>
          <p:cNvPr id="5" name="Footer Placeholder 4">
            <a:extLst>
              <a:ext uri="{FF2B5EF4-FFF2-40B4-BE49-F238E27FC236}">
                <a16:creationId xmlns:a16="http://schemas.microsoft.com/office/drawing/2014/main" id="{936179D8-53EA-4FC4-963C-0245050BB534}"/>
              </a:ext>
            </a:extLst>
          </p:cNvPr>
          <p:cNvSpPr>
            <a:spLocks noGrp="1"/>
          </p:cNvSpPr>
          <p:nvPr>
            <p:ph type="ftr" sz="quarter" idx="11"/>
          </p:nvPr>
        </p:nvSpPr>
        <p:spPr>
          <a:xfrm>
            <a:off x="5181601" y="6459785"/>
            <a:ext cx="3739340" cy="365125"/>
          </a:xfrm>
        </p:spPr>
        <p:txBody>
          <a:bodyPr>
            <a:normAutofit/>
          </a:bodyPr>
          <a:lstStyle/>
          <a:p>
            <a:pPr algn="l">
              <a:spcAft>
                <a:spcPts val="600"/>
              </a:spcAft>
            </a:pPr>
            <a:r>
              <a:rPr lang="en-US">
                <a:solidFill>
                  <a:schemeClr val="tx1">
                    <a:lumMod val="75000"/>
                    <a:lumOff val="25000"/>
                  </a:schemeClr>
                </a:solidFill>
              </a:rPr>
              <a:t>Vulnerability of Mangrove Forests </a:t>
            </a:r>
            <a:endParaRPr lang="en-PH">
              <a:solidFill>
                <a:schemeClr val="tx1">
                  <a:lumMod val="75000"/>
                  <a:lumOff val="25000"/>
                </a:schemeClr>
              </a:solidFill>
            </a:endParaRPr>
          </a:p>
        </p:txBody>
      </p:sp>
      <p:sp>
        <p:nvSpPr>
          <p:cNvPr id="6" name="Slide Number Placeholder 5">
            <a:extLst>
              <a:ext uri="{FF2B5EF4-FFF2-40B4-BE49-F238E27FC236}">
                <a16:creationId xmlns:a16="http://schemas.microsoft.com/office/drawing/2014/main" id="{5F1B19E6-92BE-4E0B-B8AF-19EE8FEAEB39}"/>
              </a:ext>
            </a:extLst>
          </p:cNvPr>
          <p:cNvSpPr>
            <a:spLocks noGrp="1"/>
          </p:cNvSpPr>
          <p:nvPr>
            <p:ph type="sldNum" sz="quarter" idx="12"/>
          </p:nvPr>
        </p:nvSpPr>
        <p:spPr>
          <a:xfrm>
            <a:off x="9900458" y="6459785"/>
            <a:ext cx="1312025" cy="365125"/>
          </a:xfrm>
        </p:spPr>
        <p:txBody>
          <a:bodyPr>
            <a:normAutofit/>
          </a:bodyPr>
          <a:lstStyle/>
          <a:p>
            <a:pPr>
              <a:spcAft>
                <a:spcPts val="600"/>
              </a:spcAft>
            </a:pPr>
            <a:fld id="{9F909BAD-3646-402D-AC30-3DBF86AA0FCB}" type="slidenum">
              <a:rPr lang="en-PH">
                <a:solidFill>
                  <a:schemeClr val="tx1">
                    <a:lumMod val="75000"/>
                    <a:lumOff val="25000"/>
                  </a:schemeClr>
                </a:solidFill>
              </a:rPr>
              <a:pPr>
                <a:spcAft>
                  <a:spcPts val="600"/>
                </a:spcAft>
              </a:pPr>
              <a:t>9</a:t>
            </a:fld>
            <a:endParaRPr lang="en-PH">
              <a:solidFill>
                <a:schemeClr val="tx1">
                  <a:lumMod val="75000"/>
                  <a:lumOff val="25000"/>
                </a:schemeClr>
              </a:solidFill>
            </a:endParaRPr>
          </a:p>
        </p:txBody>
      </p:sp>
      <p:pic>
        <p:nvPicPr>
          <p:cNvPr id="2" name="Recorded Sound">
            <a:hlinkClick r:id="" action="ppaction://media"/>
            <a:extLst>
              <a:ext uri="{FF2B5EF4-FFF2-40B4-BE49-F238E27FC236}">
                <a16:creationId xmlns:a16="http://schemas.microsoft.com/office/drawing/2014/main" id="{C64591A2-009E-40F5-9224-D545901F41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60000" y="360000"/>
            <a:ext cx="487363" cy="487363"/>
          </a:xfrm>
          <a:prstGeom prst="rect">
            <a:avLst/>
          </a:prstGeom>
        </p:spPr>
      </p:pic>
    </p:spTree>
    <p:extLst>
      <p:ext uri="{BB962C8B-B14F-4D97-AF65-F5344CB8AC3E}">
        <p14:creationId xmlns:p14="http://schemas.microsoft.com/office/powerpoint/2010/main" val="3979870217"/>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222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Retrospect">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Custom 1">
      <a:majorFont>
        <a:latin typeface="Century Schoolbook"/>
        <a:ea typeface=""/>
        <a:cs typeface=""/>
      </a:majorFont>
      <a:minorFont>
        <a:latin typeface="Calibri"/>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3920</Words>
  <Application>Microsoft Office PowerPoint</Application>
  <PresentationFormat>Widescreen</PresentationFormat>
  <Paragraphs>249</Paragraphs>
  <Slides>20</Slides>
  <Notes>11</Notes>
  <HiddenSlides>0</HiddenSlides>
  <MMClips>20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Calibri Light</vt:lpstr>
      <vt:lpstr>Century Schoolbook</vt:lpstr>
      <vt:lpstr>Helvetica Light</vt:lpstr>
      <vt:lpstr>Kontrapunkt Bob</vt:lpstr>
      <vt:lpstr>Kontrapunkt Bob Bold</vt:lpstr>
      <vt:lpstr>Noto Sans Symbols</vt:lpstr>
      <vt:lpstr>Wingdings</vt:lpstr>
      <vt:lpstr>Retrospect</vt:lpstr>
      <vt:lpstr>Using Neural Networks in Optimizing Vulnerability Indicators of Mangrove Forests  Towards Climate Change</vt:lpstr>
      <vt:lpstr>Outline</vt:lpstr>
      <vt:lpstr>Objectives</vt:lpstr>
      <vt:lpstr>Related Literatures</vt:lpstr>
      <vt:lpstr>Mangrove Forests</vt:lpstr>
      <vt:lpstr>A New Framework to Assess Relative Ecosystem Vulnerability to Climate Change</vt:lpstr>
      <vt:lpstr>A Rapid, Low-Cost Approach to Coastal Vulnerability Assessment at a National Level </vt:lpstr>
      <vt:lpstr>Neural Network</vt:lpstr>
      <vt:lpstr>Research Gap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Mangrove  Vulnerability Map Cebu Province</vt:lpstr>
      <vt:lpstr>Limitations</vt:lpstr>
      <vt:lpstr>Significance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a Dynamic Neural Network in Optimizing Vulnerability Indicators of Mangrove Forests  Towards Climate Change</dc:title>
  <dc:creator>M. A. Cabanlit</dc:creator>
  <cp:lastModifiedBy>M. A. Cabanlit</cp:lastModifiedBy>
  <cp:revision>35</cp:revision>
  <dcterms:created xsi:type="dcterms:W3CDTF">2020-11-28T07:12:16Z</dcterms:created>
  <dcterms:modified xsi:type="dcterms:W3CDTF">2022-04-04T10:08:38Z</dcterms:modified>
</cp:coreProperties>
</file>